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2" r:id="rId4"/>
    <p:sldId id="263" r:id="rId5"/>
    <p:sldId id="264" r:id="rId6"/>
    <p:sldId id="266"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80" autoAdjust="0"/>
    <p:restoredTop sz="94660"/>
  </p:normalViewPr>
  <p:slideViewPr>
    <p:cSldViewPr>
      <p:cViewPr varScale="1">
        <p:scale>
          <a:sx n="67" d="100"/>
          <a:sy n="67" d="100"/>
        </p:scale>
        <p:origin x="95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07.04.2022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07.04.2022</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07.04.2022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07.04.2022</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07.04.2022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07.04.2022</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07.04.2022</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07.04.2022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274638"/>
            <a:ext cx="8136904" cy="5314602"/>
          </a:xfrm>
        </p:spPr>
        <p:txBody>
          <a:bodyPr>
            <a:normAutofit/>
          </a:bodyPr>
          <a:lstStyle/>
          <a:p>
            <a:r>
              <a:rPr lang="ru-RU" sz="3200" b="1" dirty="0">
                <a:latin typeface="Times New Roman" pitchFamily="18" charset="0"/>
                <a:cs typeface="Times New Roman" pitchFamily="18" charset="0"/>
              </a:rPr>
              <a:t>Тема </a:t>
            </a:r>
            <a:r>
              <a:rPr lang="ru-RU" sz="3200" b="1" dirty="0" smtClean="0">
                <a:latin typeface="Times New Roman" pitchFamily="18" charset="0"/>
                <a:cs typeface="Times New Roman" pitchFamily="18" charset="0"/>
              </a:rPr>
              <a:t>8. </a:t>
            </a:r>
            <a:r>
              <a:rPr lang="ru-RU" sz="3200" b="1" dirty="0">
                <a:latin typeface="Times New Roman" pitchFamily="18" charset="0"/>
                <a:cs typeface="Times New Roman" pitchFamily="18" charset="0"/>
              </a:rPr>
              <a:t>Исполнение </a:t>
            </a:r>
            <a:r>
              <a:rPr lang="ru-RU" sz="3200" b="1" dirty="0" smtClean="0">
                <a:latin typeface="Times New Roman" pitchFamily="18" charset="0"/>
                <a:cs typeface="Times New Roman" pitchFamily="18" charset="0"/>
              </a:rPr>
              <a:t>проекта</a:t>
            </a:r>
            <a:br>
              <a:rPr lang="ru-RU" sz="3200" b="1" dirty="0" smtClean="0">
                <a:latin typeface="Times New Roman" pitchFamily="18" charset="0"/>
                <a:cs typeface="Times New Roman" pitchFamily="18" charset="0"/>
              </a:rPr>
            </a:br>
            <a:r>
              <a:rPr lang="ru-RU" sz="3200" b="1" dirty="0">
                <a:latin typeface="Times New Roman" pitchFamily="18" charset="0"/>
                <a:cs typeface="Times New Roman" pitchFamily="18" charset="0"/>
              </a:rPr>
              <a:t/>
            </a:r>
            <a:br>
              <a:rPr lang="ru-RU" sz="3200" b="1" dirty="0">
                <a:latin typeface="Times New Roman" pitchFamily="18" charset="0"/>
                <a:cs typeface="Times New Roman" pitchFamily="18" charset="0"/>
              </a:rPr>
            </a:br>
            <a:r>
              <a:rPr lang="ru-RU" sz="2700" dirty="0">
                <a:latin typeface="Times New Roman" pitchFamily="18" charset="0"/>
                <a:cs typeface="Times New Roman" pitchFamily="18" charset="0"/>
              </a:rPr>
              <a:t>План</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800" b="1" dirty="0">
                <a:latin typeface="Times New Roman" pitchFamily="18" charset="0"/>
                <a:cs typeface="Times New Roman" pitchFamily="18" charset="0"/>
              </a:rPr>
              <a:t>1. </a:t>
            </a:r>
            <a:r>
              <a:rPr lang="ru-RU" sz="2800" b="1" dirty="0" smtClean="0">
                <a:latin typeface="Times New Roman" pitchFamily="18" charset="0"/>
                <a:cs typeface="Times New Roman" pitchFamily="18" charset="0"/>
              </a:rPr>
              <a:t>Мониторинг </a:t>
            </a:r>
            <a:r>
              <a:rPr lang="ru-RU" sz="2800" b="1" dirty="0">
                <a:latin typeface="Times New Roman" pitchFamily="18" charset="0"/>
                <a:cs typeface="Times New Roman" pitchFamily="18" charset="0"/>
              </a:rPr>
              <a:t>исполнения проекта	</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2. Метод </a:t>
            </a:r>
            <a:r>
              <a:rPr lang="ru-RU" sz="2800" b="1" dirty="0">
                <a:latin typeface="Times New Roman" pitchFamily="18" charset="0"/>
                <a:cs typeface="Times New Roman" pitchFamily="18" charset="0"/>
              </a:rPr>
              <a:t>корректировки планов-графиков с учетом стоимостных пара­метров</a:t>
            </a:r>
            <a:br>
              <a:rPr lang="ru-RU" sz="2800" b="1"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28334247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6466730"/>
          </a:xfrm>
        </p:spPr>
        <p:txBody>
          <a:bodyPr>
            <a:normAutofit/>
          </a:bodyPr>
          <a:lstStyle/>
          <a:p>
            <a:r>
              <a:rPr lang="ru-RU" sz="2700" dirty="0">
                <a:latin typeface="Times New Roman" pitchFamily="18" charset="0"/>
                <a:cs typeface="Times New Roman" pitchFamily="18" charset="0"/>
              </a:rPr>
              <a:t>Среди вспомогательных процессов управления отметим: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i="1" dirty="0">
                <a:latin typeface="Times New Roman" pitchFamily="18" charset="0"/>
                <a:cs typeface="Times New Roman" pitchFamily="18" charset="0"/>
              </a:rPr>
              <a:t>управление рисками </a:t>
            </a:r>
            <a:r>
              <a:rPr lang="ru-RU" sz="2700" dirty="0">
                <a:latin typeface="Times New Roman" pitchFamily="18" charset="0"/>
                <a:cs typeface="Times New Roman" pitchFamily="18" charset="0"/>
              </a:rPr>
              <a:t>- реагирование на события и изменение рисков в процессе исполнения проекта;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i="1" dirty="0">
                <a:latin typeface="Times New Roman" pitchFamily="18" charset="0"/>
                <a:cs typeface="Times New Roman" pitchFamily="18" charset="0"/>
              </a:rPr>
              <a:t>управление контрактами</a:t>
            </a:r>
            <a:r>
              <a:rPr lang="ru-RU" sz="2700" b="1" dirty="0">
                <a:latin typeface="Times New Roman" pitchFamily="18" charset="0"/>
                <a:cs typeface="Times New Roman" pitchFamily="18" charset="0"/>
              </a:rPr>
              <a:t> </a:t>
            </a:r>
            <a:r>
              <a:rPr lang="ru-RU" sz="2700" dirty="0">
                <a:latin typeface="Times New Roman" pitchFamily="18" charset="0"/>
                <a:cs typeface="Times New Roman" pitchFamily="18" charset="0"/>
              </a:rPr>
              <a:t>- координация работы (</a:t>
            </a:r>
            <a:r>
              <a:rPr lang="ru-RU" sz="2700" dirty="0" err="1">
                <a:latin typeface="Times New Roman" pitchFamily="18" charset="0"/>
                <a:cs typeface="Times New Roman" pitchFamily="18" charset="0"/>
              </a:rPr>
              <a:t>суб</a:t>
            </a:r>
            <a:r>
              <a:rPr lang="ru-RU" sz="2700" dirty="0">
                <a:latin typeface="Times New Roman" pitchFamily="18" charset="0"/>
                <a:cs typeface="Times New Roman" pitchFamily="18" charset="0"/>
              </a:rPr>
              <a:t>)подрядчиков, корректировка контрактов, разрешение конфликтов.</a:t>
            </a:r>
            <a:r>
              <a:rPr lang="ru-RU" dirty="0"/>
              <a:t> </a:t>
            </a:r>
            <a:br>
              <a:rPr lang="ru-RU" dirty="0"/>
            </a:br>
            <a:endParaRPr lang="ru-RU" dirty="0"/>
          </a:p>
        </p:txBody>
      </p:sp>
    </p:spTree>
    <p:extLst>
      <p:ext uri="{BB962C8B-B14F-4D97-AF65-F5344CB8AC3E}">
        <p14:creationId xmlns:p14="http://schemas.microsoft.com/office/powerpoint/2010/main" val="4010481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4594522"/>
          </a:xfrm>
        </p:spPr>
        <p:txBody>
          <a:bodyPr>
            <a:normAutofit/>
          </a:bodyPr>
          <a:lstStyle/>
          <a:p>
            <a:r>
              <a:rPr lang="ru-RU" sz="2400" dirty="0">
                <a:latin typeface="Times New Roman" pitchFamily="18" charset="0"/>
                <a:cs typeface="Times New Roman" pitchFamily="18" charset="0"/>
              </a:rPr>
              <a:t>Процессы фазы завершения проекта - </a:t>
            </a:r>
            <a:r>
              <a:rPr lang="ru-RU" sz="2400" i="1" dirty="0">
                <a:latin typeface="Times New Roman" pitchFamily="18" charset="0"/>
                <a:cs typeface="Times New Roman" pitchFamily="18" charset="0"/>
              </a:rPr>
              <a:t>формализация выполнения проекта и подведение его к упорядоченному финалу.</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Закрытие контрактов - </a:t>
            </a:r>
            <a:r>
              <a:rPr lang="ru-RU" sz="2400" i="1" dirty="0">
                <a:latin typeface="Times New Roman" pitchFamily="18" charset="0"/>
                <a:cs typeface="Times New Roman" pitchFamily="18" charset="0"/>
              </a:rPr>
              <a:t>завершение и закрытие контрактов, включая разрешение всех возникших споров</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Административное завершение - </a:t>
            </a:r>
            <a:r>
              <a:rPr lang="ru-RU" sz="2400" i="1" dirty="0">
                <a:latin typeface="Times New Roman" pitchFamily="18" charset="0"/>
                <a:cs typeface="Times New Roman" pitchFamily="18" charset="0"/>
              </a:rPr>
              <a:t>подготовка, сбор и распределение информации, необходимой для формального завершения проекта.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66645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a:solidFill>
                  <a:prstClr val="black"/>
                </a:solidFill>
                <a:latin typeface="Times New Roman" pitchFamily="18" charset="0"/>
                <a:cs typeface="Times New Roman" pitchFamily="18" charset="0"/>
              </a:rPr>
              <a:t>2. Метод корректировки планов-графиков с учетом стоимостных пара­метров</a:t>
            </a:r>
            <a:br>
              <a:rPr lang="ru-RU" sz="2800" b="1" dirty="0">
                <a:solidFill>
                  <a:prstClr val="black"/>
                </a:solidFill>
                <a:latin typeface="Times New Roman" pitchFamily="18" charset="0"/>
                <a:cs typeface="Times New Roman" pitchFamily="18" charset="0"/>
              </a:rPr>
            </a:br>
            <a:endParaRPr lang="ru-RU" dirty="0"/>
          </a:p>
        </p:txBody>
      </p:sp>
      <p:sp>
        <p:nvSpPr>
          <p:cNvPr id="3" name="Прямоугольник 2"/>
          <p:cNvSpPr/>
          <p:nvPr/>
        </p:nvSpPr>
        <p:spPr>
          <a:xfrm>
            <a:off x="323528" y="1143759"/>
            <a:ext cx="8496944" cy="5078313"/>
          </a:xfrm>
          <a:prstGeom prst="rect">
            <a:avLst/>
          </a:prstGeom>
        </p:spPr>
        <p:txBody>
          <a:bodyPr wrap="square">
            <a:spAutoFit/>
          </a:bodyPr>
          <a:lstStyle/>
          <a:p>
            <a:pPr indent="450215" algn="just">
              <a:lnSpc>
                <a:spcPct val="150000"/>
              </a:lnSpc>
              <a:spcAft>
                <a:spcPts val="0"/>
              </a:spcAft>
            </a:pPr>
            <a:r>
              <a:rPr lang="ru-RU" dirty="0">
                <a:solidFill>
                  <a:srgbClr val="000000"/>
                </a:solidFill>
                <a:latin typeface="Times New Roman"/>
                <a:ea typeface="Times New Roman"/>
                <a:cs typeface="Times New Roman"/>
              </a:rPr>
              <a:t>Корректировка планов-графиков осуществляется на этапе </a:t>
            </a:r>
            <a:r>
              <a:rPr lang="ru-RU" b="1" u="sng" dirty="0">
                <a:solidFill>
                  <a:srgbClr val="FF0000"/>
                </a:solidFill>
                <a:latin typeface="Times New Roman"/>
                <a:ea typeface="Times New Roman"/>
                <a:cs typeface="Times New Roman"/>
              </a:rPr>
              <a:t>оценки плана-гра­фика на реализуемость</a:t>
            </a:r>
            <a:r>
              <a:rPr lang="ru-RU" dirty="0">
                <a:solidFill>
                  <a:srgbClr val="000000"/>
                </a:solidFill>
                <a:latin typeface="Times New Roman"/>
                <a:ea typeface="Times New Roman"/>
                <a:cs typeface="Times New Roman"/>
              </a:rPr>
              <a:t> (1), в процессе оценки выполнения </a:t>
            </a:r>
            <a:r>
              <a:rPr lang="ru-RU" b="1" u="sng" dirty="0">
                <a:solidFill>
                  <a:srgbClr val="FF0000"/>
                </a:solidFill>
                <a:latin typeface="Times New Roman"/>
                <a:ea typeface="Times New Roman"/>
                <a:cs typeface="Times New Roman"/>
              </a:rPr>
              <a:t>плана-графика ре­ализации проектных работ</a:t>
            </a:r>
            <a:r>
              <a:rPr lang="ru-RU" dirty="0">
                <a:solidFill>
                  <a:srgbClr val="000000"/>
                </a:solidFill>
                <a:latin typeface="Times New Roman"/>
                <a:ea typeface="Times New Roman"/>
                <a:cs typeface="Times New Roman"/>
              </a:rPr>
              <a:t> (2) и </a:t>
            </a:r>
            <a:r>
              <a:rPr lang="ru-RU" b="1" u="sng" dirty="0">
                <a:solidFill>
                  <a:srgbClr val="FF0000"/>
                </a:solidFill>
                <a:latin typeface="Times New Roman"/>
                <a:ea typeface="Times New Roman"/>
                <a:cs typeface="Times New Roman"/>
              </a:rPr>
              <a:t>при осуществлении бюджетного кон­троля</a:t>
            </a:r>
            <a:r>
              <a:rPr lang="ru-RU" dirty="0">
                <a:solidFill>
                  <a:srgbClr val="000000"/>
                </a:solidFill>
                <a:latin typeface="Times New Roman"/>
                <a:ea typeface="Times New Roman"/>
                <a:cs typeface="Times New Roman"/>
              </a:rPr>
              <a:t> (3).</a:t>
            </a:r>
            <a:endParaRPr lang="ru-RU" sz="1400" dirty="0">
              <a:ea typeface="Calibri"/>
              <a:cs typeface="Times New Roman"/>
            </a:endParaRPr>
          </a:p>
          <a:p>
            <a:pPr indent="450215" algn="just">
              <a:lnSpc>
                <a:spcPct val="150000"/>
              </a:lnSpc>
              <a:spcAft>
                <a:spcPts val="0"/>
              </a:spcAft>
            </a:pPr>
            <a:r>
              <a:rPr lang="ru-RU" dirty="0">
                <a:solidFill>
                  <a:srgbClr val="000000"/>
                </a:solidFill>
                <a:latin typeface="Times New Roman"/>
                <a:ea typeface="Times New Roman"/>
                <a:cs typeface="Times New Roman"/>
              </a:rPr>
              <a:t>1. В плане, прошедшем через процедуру распределения ресурсов, опреде­лены моменты начала и окончания работ. При проверке на экономическую реализуемость может выясниться, что полученные длительности экономиче­ски невыгодны. Тогда необходимо пересмотреть приоритетные критерии распределения ресурсов и исследовать возможности получения дополни­тельных ресурсов. Затем следует вторая итерация распределения ресурсов, результаты которой подвергаются проверке на экономическую и финансовую реализуемость. Этот итеративный процесс анализа реализуемости продолжа­ется до тех пор, пока не будет получено приемлемое расписание.</a:t>
            </a:r>
            <a:endParaRPr lang="ru-RU" sz="1400" dirty="0">
              <a:ea typeface="Calibri"/>
              <a:cs typeface="Times New Roman"/>
            </a:endParaRPr>
          </a:p>
        </p:txBody>
      </p:sp>
    </p:spTree>
    <p:extLst>
      <p:ext uri="{BB962C8B-B14F-4D97-AF65-F5344CB8AC3E}">
        <p14:creationId xmlns:p14="http://schemas.microsoft.com/office/powerpoint/2010/main" val="3605819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3874442"/>
          </a:xfrm>
        </p:spPr>
        <p:txBody>
          <a:bodyPr>
            <a:normAutofit/>
          </a:bodyPr>
          <a:lstStyle/>
          <a:p>
            <a:r>
              <a:rPr lang="ru-RU" dirty="0">
                <a:solidFill>
                  <a:srgbClr val="000000"/>
                </a:solidFill>
                <a:latin typeface="Times New Roman"/>
                <a:ea typeface="Times New Roman"/>
              </a:rPr>
              <a:t>Для определения оптимального плана-графика реализации работ могут быть использованы методы математического моделирования, линейное, динамиче­ское и целочисленное программирование и </a:t>
            </a:r>
            <a:r>
              <a:rPr lang="ru-RU" dirty="0" smtClean="0">
                <a:solidFill>
                  <a:srgbClr val="000000"/>
                </a:solidFill>
                <a:latin typeface="Times New Roman"/>
                <a:ea typeface="Times New Roman"/>
              </a:rPr>
              <a:t>другие</a:t>
            </a:r>
            <a:r>
              <a:rPr lang="ru-RU" dirty="0">
                <a:solidFill>
                  <a:srgbClr val="000000"/>
                </a:solidFill>
                <a:latin typeface="Times New Roman"/>
                <a:ea typeface="Times New Roman"/>
              </a:rPr>
              <a:t>.</a:t>
            </a:r>
            <a:endParaRPr lang="ru-RU" dirty="0"/>
          </a:p>
        </p:txBody>
      </p:sp>
    </p:spTree>
    <p:extLst>
      <p:ext uri="{BB962C8B-B14F-4D97-AF65-F5344CB8AC3E}">
        <p14:creationId xmlns:p14="http://schemas.microsoft.com/office/powerpoint/2010/main" val="27480842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92696"/>
            <a:ext cx="8435280" cy="5976664"/>
          </a:xfrm>
        </p:spPr>
        <p:txBody>
          <a:bodyPr>
            <a:noAutofit/>
          </a:bodyPr>
          <a:lstStyle/>
          <a:p>
            <a:pPr indent="450215">
              <a:spcAft>
                <a:spcPts val="0"/>
              </a:spcAft>
            </a:pP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
            </a:r>
            <a:br>
              <a:rPr lang="ru-RU" sz="2600" dirty="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2</a:t>
            </a:r>
            <a:r>
              <a:rPr lang="ru-RU" sz="2600" dirty="0">
                <a:solidFill>
                  <a:srgbClr val="000000"/>
                </a:solidFill>
                <a:latin typeface="Times New Roman" pitchFamily="18" charset="0"/>
                <a:ea typeface="Times New Roman"/>
                <a:cs typeface="Times New Roman" pitchFamily="18" charset="0"/>
              </a:rPr>
              <a:t>. В состав основных задач </a:t>
            </a:r>
            <a:r>
              <a:rPr lang="ru-RU" sz="2600" b="1" dirty="0">
                <a:solidFill>
                  <a:srgbClr val="000000"/>
                </a:solidFill>
                <a:latin typeface="Times New Roman" pitchFamily="18" charset="0"/>
                <a:ea typeface="Times New Roman"/>
                <a:cs typeface="Times New Roman" pitchFamily="18" charset="0"/>
              </a:rPr>
              <a:t>регулирования хода </a:t>
            </a:r>
            <a:r>
              <a:rPr lang="ru-RU" sz="2600" dirty="0">
                <a:solidFill>
                  <a:srgbClr val="000000"/>
                </a:solidFill>
                <a:latin typeface="Times New Roman" pitchFamily="18" charset="0"/>
                <a:ea typeface="Times New Roman"/>
                <a:cs typeface="Times New Roman" pitchFamily="18" charset="0"/>
              </a:rPr>
              <a:t>реализации проекта входят</a:t>
            </a:r>
            <a:r>
              <a:rPr lang="ru-RU" sz="2600" dirty="0" smtClean="0">
                <a:solidFill>
                  <a:srgbClr val="000000"/>
                </a:solidFill>
                <a:latin typeface="Times New Roman" pitchFamily="18" charset="0"/>
                <a:ea typeface="Times New Roman"/>
                <a:cs typeface="Times New Roman" pitchFamily="18" charset="0"/>
              </a:rPr>
              <a:t>:</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контроль </a:t>
            </a:r>
            <a:r>
              <a:rPr lang="ru-RU" sz="2600" dirty="0">
                <a:solidFill>
                  <a:srgbClr val="000000"/>
                </a:solidFill>
                <a:latin typeface="Times New Roman" pitchFamily="18" charset="0"/>
                <a:ea typeface="Times New Roman"/>
                <a:cs typeface="Times New Roman" pitchFamily="18" charset="0"/>
              </a:rPr>
              <a:t>за фактическим выполнением работ</a:t>
            </a:r>
            <a:r>
              <a:rPr lang="ru-RU" sz="2600" dirty="0" smtClean="0">
                <a:solidFill>
                  <a:srgbClr val="000000"/>
                </a:solidFill>
                <a:latin typeface="Times New Roman" pitchFamily="18" charset="0"/>
                <a:ea typeface="Times New Roman"/>
                <a:cs typeface="Times New Roman" pitchFamily="18" charset="0"/>
              </a:rPr>
              <a:t>,</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solidFill>
                  <a:srgbClr val="000000"/>
                </a:solidFill>
                <a:latin typeface="Times New Roman" pitchFamily="18" charset="0"/>
                <a:ea typeface="Times New Roman"/>
                <a:cs typeface="Times New Roman" pitchFamily="18" charset="0"/>
              </a:rPr>
              <a:t>-</a:t>
            </a:r>
            <a:r>
              <a:rPr lang="ru-RU" sz="2600" dirty="0" smtClean="0">
                <a:solidFill>
                  <a:srgbClr val="000000"/>
                </a:solidFill>
                <a:latin typeface="Times New Roman" pitchFamily="18" charset="0"/>
                <a:ea typeface="Times New Roman"/>
                <a:cs typeface="Times New Roman" pitchFamily="18" charset="0"/>
              </a:rPr>
              <a:t>выявление </a:t>
            </a:r>
            <a:r>
              <a:rPr lang="ru-RU" sz="2600" dirty="0">
                <a:solidFill>
                  <a:srgbClr val="000000"/>
                </a:solidFill>
                <a:latin typeface="Times New Roman" pitchFamily="18" charset="0"/>
                <a:ea typeface="Times New Roman"/>
                <a:cs typeface="Times New Roman" pitchFamily="18" charset="0"/>
              </a:rPr>
              <a:t>и анализ возника­ющих отклонений от плановых заданий, </a:t>
            </a: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корректирование </a:t>
            </a:r>
            <a:r>
              <a:rPr lang="ru-RU" sz="2600" dirty="0">
                <a:solidFill>
                  <a:srgbClr val="000000"/>
                </a:solidFill>
                <a:latin typeface="Times New Roman" pitchFamily="18" charset="0"/>
                <a:ea typeface="Times New Roman"/>
                <a:cs typeface="Times New Roman" pitchFamily="18" charset="0"/>
              </a:rPr>
              <a:t>и осуществление организационно-технологических, экономических и технических решений, обеспечивающих своевременное и эффективное достижение заданной цели проекта</a:t>
            </a:r>
            <a:r>
              <a:rPr lang="ru-RU" sz="2600" dirty="0" smtClean="0">
                <a:solidFill>
                  <a:srgbClr val="000000"/>
                </a:solidFill>
                <a:latin typeface="Times New Roman" pitchFamily="18" charset="0"/>
                <a:ea typeface="Times New Roman"/>
                <a:cs typeface="Times New Roman" pitchFamily="18" charset="0"/>
              </a:rPr>
              <a:t>.</a:t>
            </a:r>
            <a:br>
              <a:rPr lang="ru-RU" sz="2600" dirty="0" smtClean="0">
                <a:solidFill>
                  <a:srgbClr val="000000"/>
                </a:solidFill>
                <a:latin typeface="Times New Roman" pitchFamily="18" charset="0"/>
                <a:ea typeface="Times New Roman"/>
                <a:cs typeface="Times New Roman" pitchFamily="18" charset="0"/>
              </a:rPr>
            </a:br>
            <a:r>
              <a:rPr lang="ru-RU" sz="2600" dirty="0" smtClean="0">
                <a:solidFill>
                  <a:srgbClr val="000000"/>
                </a:solidFill>
                <a:latin typeface="Times New Roman" pitchFamily="18" charset="0"/>
                <a:ea typeface="Times New Roman"/>
                <a:cs typeface="Times New Roman" pitchFamily="18" charset="0"/>
              </a:rPr>
              <a:t/>
            </a:r>
            <a:br>
              <a:rPr lang="ru-RU" sz="2600" dirty="0" smtClean="0">
                <a:solidFill>
                  <a:srgbClr val="000000"/>
                </a:solidFill>
                <a:latin typeface="Times New Roman" pitchFamily="18" charset="0"/>
                <a:ea typeface="Times New Roman"/>
                <a:cs typeface="Times New Roman" pitchFamily="18" charset="0"/>
              </a:rPr>
            </a:br>
            <a:r>
              <a:rPr lang="ru-RU" sz="2600" dirty="0">
                <a:latin typeface="Times New Roman" pitchFamily="18" charset="0"/>
                <a:ea typeface="Calibri"/>
                <a:cs typeface="Times New Roman" pitchFamily="18" charset="0"/>
              </a:rPr>
              <a:t/>
            </a:r>
            <a:br>
              <a:rPr lang="ru-RU" sz="2600" dirty="0">
                <a:latin typeface="Times New Roman" pitchFamily="18" charset="0"/>
                <a:ea typeface="Calibri"/>
                <a:cs typeface="Times New Roman" pitchFamily="18" charset="0"/>
              </a:rPr>
            </a:br>
            <a:endParaRPr lang="ru-RU" sz="2600" dirty="0">
              <a:latin typeface="Times New Roman" pitchFamily="18" charset="0"/>
              <a:cs typeface="Times New Roman" pitchFamily="18" charset="0"/>
            </a:endParaRPr>
          </a:p>
        </p:txBody>
      </p:sp>
    </p:spTree>
    <p:extLst>
      <p:ext uri="{BB962C8B-B14F-4D97-AF65-F5344CB8AC3E}">
        <p14:creationId xmlns:p14="http://schemas.microsoft.com/office/powerpoint/2010/main" val="6708989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61537" y="260648"/>
            <a:ext cx="8640960" cy="5663089"/>
          </a:xfrm>
          <a:prstGeom prst="rect">
            <a:avLst/>
          </a:prstGeom>
        </p:spPr>
        <p:txBody>
          <a:bodyPr wrap="square">
            <a:spAutoFit/>
          </a:bodyPr>
          <a:lstStyle/>
          <a:p>
            <a:pPr indent="450215" algn="just">
              <a:spcAft>
                <a:spcPts val="0"/>
              </a:spcAft>
            </a:pPr>
            <a:r>
              <a:rPr lang="ru-RU" dirty="0" smtClean="0">
                <a:latin typeface="Times New Roman"/>
                <a:ea typeface="Times New Roman"/>
                <a:cs typeface="Times New Roman"/>
              </a:rPr>
              <a:t>Неопределенность </a:t>
            </a:r>
            <a:r>
              <a:rPr lang="ru-RU" dirty="0">
                <a:latin typeface="Times New Roman"/>
                <a:ea typeface="Times New Roman"/>
                <a:cs typeface="Times New Roman"/>
              </a:rPr>
              <a:t>условий реализации проекта может учиты­ваться путем корректировки параметров проекта и применяемых в расчете экономических нормативов, замены их проектных значений на ожидаемые. </a:t>
            </a:r>
            <a:endParaRPr lang="ru-RU" dirty="0" smtClean="0">
              <a:latin typeface="Times New Roman"/>
              <a:ea typeface="Times New Roman"/>
              <a:cs typeface="Times New Roman"/>
            </a:endParaRPr>
          </a:p>
          <a:p>
            <a:pPr indent="450215" algn="just">
              <a:spcAft>
                <a:spcPts val="0"/>
              </a:spcAft>
            </a:pPr>
            <a:endParaRPr lang="ru-RU" dirty="0" smtClean="0">
              <a:latin typeface="Times New Roman"/>
              <a:ea typeface="Times New Roman"/>
              <a:cs typeface="Times New Roman"/>
            </a:endParaRPr>
          </a:p>
          <a:p>
            <a:pPr indent="450215" algn="just">
              <a:spcAft>
                <a:spcPts val="0"/>
              </a:spcAft>
            </a:pPr>
            <a:r>
              <a:rPr lang="ru-RU" b="1" dirty="0" smtClean="0">
                <a:latin typeface="Times New Roman"/>
                <a:ea typeface="Times New Roman"/>
                <a:cs typeface="Times New Roman"/>
              </a:rPr>
              <a:t>В </a:t>
            </a:r>
            <a:r>
              <a:rPr lang="ru-RU" b="1" dirty="0">
                <a:latin typeface="Times New Roman"/>
                <a:ea typeface="Times New Roman"/>
                <a:cs typeface="Times New Roman"/>
              </a:rPr>
              <a:t>этих целях</a:t>
            </a:r>
            <a:r>
              <a:rPr lang="ru-RU" b="1" dirty="0" smtClean="0">
                <a:latin typeface="Times New Roman"/>
                <a:ea typeface="Times New Roman"/>
                <a:cs typeface="Times New Roman"/>
              </a:rPr>
              <a:t>:</a:t>
            </a:r>
          </a:p>
          <a:p>
            <a:pPr indent="450215" algn="just">
              <a:spcAft>
                <a:spcPts val="0"/>
              </a:spcAft>
            </a:pPr>
            <a:endParaRPr lang="ru-RU" sz="1400" dirty="0" smtClean="0">
              <a:ea typeface="Calibri"/>
              <a:cs typeface="Times New Roman"/>
            </a:endParaRPr>
          </a:p>
          <a:p>
            <a:pPr marL="342900" lvl="0" indent="-342900" algn="just">
              <a:spcAft>
                <a:spcPts val="0"/>
              </a:spcAft>
              <a:buFont typeface="+mj-lt"/>
              <a:buAutoNum type="arabicPeriod"/>
            </a:pPr>
            <a:r>
              <a:rPr lang="ru-RU" b="1" u="sng" dirty="0" smtClean="0">
                <a:solidFill>
                  <a:srgbClr val="FF0000"/>
                </a:solidFill>
                <a:latin typeface="Times New Roman"/>
                <a:ea typeface="Times New Roman"/>
                <a:cs typeface="Times New Roman"/>
              </a:rPr>
              <a:t>сроки </a:t>
            </a:r>
            <a:r>
              <a:rPr lang="ru-RU" b="1" u="sng" dirty="0">
                <a:solidFill>
                  <a:srgbClr val="FF0000"/>
                </a:solidFill>
                <a:latin typeface="Times New Roman"/>
                <a:ea typeface="Times New Roman"/>
                <a:cs typeface="Times New Roman"/>
              </a:rPr>
              <a:t>выполнения проектных работ увеличиваются на среднюю величину возможных задержек</a:t>
            </a:r>
            <a:r>
              <a:rPr lang="ru-RU" b="1" u="sng" dirty="0" smtClean="0">
                <a:solidFill>
                  <a:srgbClr val="FF0000"/>
                </a:solidFill>
                <a:latin typeface="Times New Roman"/>
                <a:ea typeface="Times New Roman"/>
                <a:cs typeface="Times New Roman"/>
              </a:rPr>
              <a:t>;</a:t>
            </a:r>
          </a:p>
          <a:p>
            <a:pPr marL="342900" lvl="0" indent="-342900" algn="just">
              <a:spcAft>
                <a:spcPts val="0"/>
              </a:spcAft>
              <a:buFont typeface="+mj-lt"/>
              <a:buAutoNum type="arabicPeriod"/>
            </a:pPr>
            <a:endParaRPr lang="ru-RU" sz="1400" dirty="0">
              <a:ea typeface="Calibri"/>
              <a:cs typeface="Times New Roman"/>
            </a:endParaRPr>
          </a:p>
          <a:p>
            <a:pPr marL="342900" lvl="0" indent="-342900" algn="just">
              <a:spcAft>
                <a:spcPts val="0"/>
              </a:spcAft>
              <a:buFont typeface="+mj-lt"/>
              <a:buAutoNum type="arabicPeriod"/>
            </a:pPr>
            <a:r>
              <a:rPr lang="ru-RU" dirty="0">
                <a:latin typeface="Times New Roman"/>
                <a:ea typeface="Times New Roman"/>
                <a:cs typeface="Times New Roman"/>
              </a:rPr>
              <a:t>учитывается среднее увеличение стоимости строительства, обусловленное ошибками проектной организации, пересмотром проектных решений в ходе строительства и непредвиденными расходами</a:t>
            </a:r>
            <a:r>
              <a:rPr lang="ru-RU" dirty="0" smtClean="0">
                <a:latin typeface="Times New Roman"/>
                <a:ea typeface="Times New Roman"/>
                <a:cs typeface="Times New Roman"/>
              </a:rPr>
              <a:t>;</a:t>
            </a:r>
          </a:p>
          <a:p>
            <a:pPr marL="342900" lvl="0" indent="-342900" algn="just">
              <a:spcAft>
                <a:spcPts val="0"/>
              </a:spcAft>
              <a:buFont typeface="+mj-lt"/>
              <a:buAutoNum type="arabicPeriod"/>
            </a:pPr>
            <a:endParaRPr lang="ru-RU" sz="1400" dirty="0">
              <a:ea typeface="Calibri"/>
              <a:cs typeface="Times New Roman"/>
            </a:endParaRPr>
          </a:p>
          <a:p>
            <a:pPr marL="342900" lvl="0" indent="-342900" algn="just">
              <a:spcAft>
                <a:spcPts val="0"/>
              </a:spcAft>
              <a:buFont typeface="+mj-lt"/>
              <a:buAutoNum type="arabicPeriod"/>
            </a:pPr>
            <a:r>
              <a:rPr lang="ru-RU" dirty="0">
                <a:latin typeface="Times New Roman"/>
                <a:ea typeface="Times New Roman"/>
                <a:cs typeface="Times New Roman"/>
              </a:rPr>
              <a:t>учитываются </a:t>
            </a:r>
            <a:r>
              <a:rPr lang="ru-RU" b="1" u="sng" dirty="0">
                <a:solidFill>
                  <a:srgbClr val="FF0000"/>
                </a:solidFill>
                <a:latin typeface="Times New Roman"/>
                <a:ea typeface="Times New Roman"/>
                <a:cs typeface="Times New Roman"/>
              </a:rPr>
              <a:t>запаздывание платежей, неритмичность поставок сырья и мате­риалов, внеплановые отказы оборудования, допускаемые персоналом нарушения технологии, уплачиваемые и получаемые штрафы и иные санк­ции </a:t>
            </a:r>
            <a:r>
              <a:rPr lang="ru-RU" dirty="0">
                <a:latin typeface="Times New Roman"/>
                <a:ea typeface="Times New Roman"/>
                <a:cs typeface="Times New Roman"/>
              </a:rPr>
              <a:t>за нарушения договорных обязательств</a:t>
            </a:r>
            <a:r>
              <a:rPr lang="ru-RU" dirty="0" smtClean="0">
                <a:latin typeface="Times New Roman"/>
                <a:ea typeface="Times New Roman"/>
                <a:cs typeface="Times New Roman"/>
              </a:rPr>
              <a:t>;</a:t>
            </a:r>
          </a:p>
          <a:p>
            <a:pPr marL="342900" lvl="0" indent="-342900" algn="just">
              <a:spcAft>
                <a:spcPts val="0"/>
              </a:spcAft>
              <a:buFont typeface="+mj-lt"/>
              <a:buAutoNum type="arabicPeriod"/>
            </a:pPr>
            <a:endParaRPr lang="ru-RU" sz="1400" dirty="0">
              <a:ea typeface="Calibri"/>
              <a:cs typeface="Times New Roman"/>
            </a:endParaRPr>
          </a:p>
          <a:p>
            <a:pPr marL="342900" lvl="0" indent="-342900" algn="just">
              <a:spcAft>
                <a:spcPts val="0"/>
              </a:spcAft>
              <a:buFont typeface="+mj-lt"/>
              <a:buAutoNum type="arabicPeriod"/>
            </a:pPr>
            <a:r>
              <a:rPr lang="ru-RU" dirty="0">
                <a:latin typeface="Times New Roman"/>
                <a:ea typeface="Times New Roman"/>
                <a:cs typeface="Times New Roman"/>
              </a:rPr>
              <a:t>в случае, если проектом не предусмотрено страхование участника от опреде­ленного вида инвестиционного риска, в состав его затрат включа­ются ожидаемые потери от этого риска.</a:t>
            </a:r>
            <a:endParaRPr lang="ru-RU" sz="1400" dirty="0">
              <a:ea typeface="Calibri"/>
              <a:cs typeface="Times New Roman"/>
            </a:endParaRPr>
          </a:p>
        </p:txBody>
      </p:sp>
    </p:spTree>
    <p:extLst>
      <p:ext uri="{BB962C8B-B14F-4D97-AF65-F5344CB8AC3E}">
        <p14:creationId xmlns:p14="http://schemas.microsoft.com/office/powerpoint/2010/main" val="3680220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74195" y="188640"/>
            <a:ext cx="8496944" cy="6555641"/>
          </a:xfrm>
          <a:prstGeom prst="rect">
            <a:avLst/>
          </a:prstGeom>
        </p:spPr>
        <p:txBody>
          <a:bodyPr wrap="square">
            <a:spAutoFit/>
          </a:bodyPr>
          <a:lstStyle/>
          <a:p>
            <a:pPr indent="450215" algn="just">
              <a:spcAft>
                <a:spcPts val="0"/>
              </a:spcAft>
            </a:pPr>
            <a:r>
              <a:rPr lang="ru-RU" sz="2000" dirty="0">
                <a:solidFill>
                  <a:srgbClr val="000000"/>
                </a:solidFill>
                <a:latin typeface="Times New Roman"/>
                <a:ea typeface="Times New Roman"/>
                <a:cs typeface="Times New Roman"/>
              </a:rPr>
              <a:t>Процесс корректировки плана-графика реализации проекта состоит в </a:t>
            </a:r>
            <a:r>
              <a:rPr lang="ru-RU" sz="2000" b="1" dirty="0">
                <a:solidFill>
                  <a:srgbClr val="000000"/>
                </a:solidFill>
                <a:latin typeface="Times New Roman"/>
                <a:ea typeface="Times New Roman"/>
                <a:cs typeface="Times New Roman"/>
              </a:rPr>
              <a:t>цикли­ческом повторении с принятой периодичностью (сутки, неделя, декада, ме­сяц) следующих процедур</a:t>
            </a:r>
            <a:r>
              <a:rPr lang="ru-RU" sz="2000" b="1" dirty="0" smtClean="0">
                <a:solidFill>
                  <a:srgbClr val="000000"/>
                </a:solidFill>
                <a:latin typeface="Times New Roman"/>
                <a:ea typeface="Times New Roman"/>
                <a:cs typeface="Times New Roman"/>
              </a:rPr>
              <a:t>:</a:t>
            </a:r>
          </a:p>
          <a:p>
            <a:pPr indent="450215" algn="just">
              <a:spcAft>
                <a:spcPts val="0"/>
              </a:spcAft>
            </a:pPr>
            <a:endParaRPr lang="ru-RU" sz="2000" dirty="0">
              <a:ea typeface="Calibri"/>
              <a:cs typeface="Times New Roman"/>
            </a:endParaRPr>
          </a:p>
          <a:p>
            <a:pPr marL="342900" lvl="0" indent="-342900" algn="just">
              <a:spcAft>
                <a:spcPts val="0"/>
              </a:spcAft>
              <a:buFont typeface="+mj-lt"/>
              <a:buAutoNum type="arabicPeriod"/>
            </a:pPr>
            <a:r>
              <a:rPr lang="ru-RU" sz="2000" dirty="0">
                <a:latin typeface="Times New Roman"/>
                <a:ea typeface="Times New Roman"/>
                <a:cs typeface="Times New Roman"/>
              </a:rPr>
              <a:t>сбор и подготовка оперативной информации о состоянии комплекса и пред­ставлении ее в проектную команду</a:t>
            </a:r>
            <a:r>
              <a:rPr lang="ru-RU" sz="2000" dirty="0" smtClean="0">
                <a:latin typeface="Times New Roman"/>
                <a:ea typeface="Times New Roman"/>
                <a:cs typeface="Times New Roman"/>
              </a:rPr>
              <a:t>;</a:t>
            </a:r>
          </a:p>
          <a:p>
            <a:pPr marL="342900" lvl="0" indent="-342900" algn="just">
              <a:spcAft>
                <a:spcPts val="0"/>
              </a:spcAft>
              <a:buFont typeface="+mj-lt"/>
              <a:buAutoNum type="arabicPeriod"/>
            </a:pPr>
            <a:endParaRPr lang="ru-RU" sz="2000" dirty="0">
              <a:ea typeface="Calibri"/>
              <a:cs typeface="Times New Roman"/>
            </a:endParaRPr>
          </a:p>
          <a:p>
            <a:pPr marL="342900" lvl="0" indent="-342900" algn="just">
              <a:spcAft>
                <a:spcPts val="0"/>
              </a:spcAft>
              <a:buFont typeface="+mj-lt"/>
              <a:buAutoNum type="arabicPeriod"/>
            </a:pPr>
            <a:r>
              <a:rPr lang="ru-RU" sz="2000" b="1" u="sng" dirty="0">
                <a:solidFill>
                  <a:srgbClr val="FF0000"/>
                </a:solidFill>
                <a:latin typeface="Times New Roman"/>
                <a:ea typeface="Times New Roman"/>
                <a:cs typeface="Times New Roman"/>
              </a:rPr>
              <a:t>обновление моделей </a:t>
            </a:r>
            <a:r>
              <a:rPr lang="ru-RU" sz="2000" dirty="0">
                <a:latin typeface="Times New Roman"/>
                <a:ea typeface="Times New Roman"/>
                <a:cs typeface="Times New Roman"/>
              </a:rPr>
              <a:t>и подготовка данных для их </a:t>
            </a:r>
            <a:r>
              <a:rPr lang="ru-RU" sz="2000" dirty="0" smtClean="0">
                <a:latin typeface="Times New Roman"/>
                <a:ea typeface="Times New Roman"/>
                <a:cs typeface="Times New Roman"/>
              </a:rPr>
              <a:t>расчета (пересчета);</a:t>
            </a:r>
          </a:p>
          <a:p>
            <a:pPr marL="342900" lvl="0" indent="-342900" algn="just">
              <a:spcAft>
                <a:spcPts val="0"/>
              </a:spcAft>
              <a:buFont typeface="+mj-lt"/>
              <a:buAutoNum type="arabicPeriod"/>
            </a:pPr>
            <a:endParaRPr lang="ru-RU" sz="2000" dirty="0">
              <a:ea typeface="Calibri"/>
              <a:cs typeface="Times New Roman"/>
            </a:endParaRPr>
          </a:p>
          <a:p>
            <a:pPr marL="342900" lvl="0" indent="-342900" algn="just">
              <a:spcAft>
                <a:spcPts val="0"/>
              </a:spcAft>
              <a:buFont typeface="+mj-lt"/>
              <a:buAutoNum type="arabicPeriod"/>
            </a:pPr>
            <a:r>
              <a:rPr lang="ru-RU" sz="2000" dirty="0">
                <a:latin typeface="Times New Roman"/>
                <a:ea typeface="Times New Roman"/>
                <a:cs typeface="Times New Roman"/>
              </a:rPr>
              <a:t>расчет (пересчет) сетевых моделей и </a:t>
            </a:r>
            <a:r>
              <a:rPr lang="ru-RU" sz="2000" b="1" u="sng" dirty="0">
                <a:solidFill>
                  <a:srgbClr val="FF0000"/>
                </a:solidFill>
                <a:latin typeface="Times New Roman"/>
                <a:ea typeface="Times New Roman"/>
                <a:cs typeface="Times New Roman"/>
              </a:rPr>
              <a:t>актуализация календарных планов</a:t>
            </a:r>
            <a:r>
              <a:rPr lang="ru-RU" sz="2000" dirty="0" smtClean="0">
                <a:latin typeface="Times New Roman"/>
                <a:ea typeface="Times New Roman"/>
                <a:cs typeface="Times New Roman"/>
              </a:rPr>
              <a:t>;</a:t>
            </a:r>
          </a:p>
          <a:p>
            <a:pPr marL="342900" lvl="0" indent="-342900" algn="just">
              <a:spcAft>
                <a:spcPts val="0"/>
              </a:spcAft>
              <a:buFont typeface="+mj-lt"/>
              <a:buAutoNum type="arabicPeriod"/>
            </a:pPr>
            <a:endParaRPr lang="ru-RU" sz="2000" dirty="0">
              <a:ea typeface="Calibri"/>
              <a:cs typeface="Times New Roman"/>
            </a:endParaRPr>
          </a:p>
          <a:p>
            <a:pPr marL="342900" lvl="0" indent="-342900" algn="just">
              <a:spcAft>
                <a:spcPts val="0"/>
              </a:spcAft>
              <a:buFont typeface="+mj-lt"/>
              <a:buAutoNum type="arabicPeriod"/>
            </a:pPr>
            <a:r>
              <a:rPr lang="ru-RU" sz="2000" dirty="0">
                <a:latin typeface="Times New Roman"/>
                <a:ea typeface="Times New Roman"/>
                <a:cs typeface="Times New Roman"/>
              </a:rPr>
              <a:t>анализ фактического состояния </a:t>
            </a:r>
            <a:r>
              <a:rPr lang="ru-RU" sz="2000" b="1" u="sng" dirty="0">
                <a:solidFill>
                  <a:srgbClr val="FF0000"/>
                </a:solidFill>
                <a:latin typeface="Times New Roman"/>
                <a:ea typeface="Times New Roman"/>
                <a:cs typeface="Times New Roman"/>
              </a:rPr>
              <a:t>комплекса работ </a:t>
            </a:r>
            <a:r>
              <a:rPr lang="ru-RU" sz="2000" dirty="0">
                <a:latin typeface="Times New Roman"/>
                <a:ea typeface="Times New Roman"/>
                <a:cs typeface="Times New Roman"/>
              </a:rPr>
              <a:t>и подготовка решений по его дальнейшей реализации</a:t>
            </a:r>
            <a:r>
              <a:rPr lang="ru-RU" sz="2000" dirty="0" smtClean="0">
                <a:latin typeface="Times New Roman"/>
                <a:ea typeface="Times New Roman"/>
                <a:cs typeface="Times New Roman"/>
              </a:rPr>
              <a:t>;</a:t>
            </a:r>
          </a:p>
          <a:p>
            <a:pPr marL="342900" lvl="0" indent="-342900" algn="just">
              <a:spcAft>
                <a:spcPts val="0"/>
              </a:spcAft>
              <a:buFont typeface="+mj-lt"/>
              <a:buAutoNum type="arabicPeriod"/>
            </a:pPr>
            <a:endParaRPr lang="ru-RU" sz="2000" dirty="0">
              <a:ea typeface="Calibri"/>
              <a:cs typeface="Times New Roman"/>
            </a:endParaRPr>
          </a:p>
          <a:p>
            <a:pPr marL="342900" lvl="0" indent="-342900" algn="just">
              <a:spcAft>
                <a:spcPts val="0"/>
              </a:spcAft>
              <a:buFont typeface="+mj-lt"/>
              <a:buAutoNum type="arabicPeriod"/>
            </a:pPr>
            <a:r>
              <a:rPr lang="ru-RU" sz="2000" dirty="0">
                <a:latin typeface="Times New Roman"/>
                <a:ea typeface="Times New Roman"/>
                <a:cs typeface="Times New Roman"/>
              </a:rPr>
              <a:t>обсуждение и принятие решений по дальнейшей </a:t>
            </a:r>
            <a:r>
              <a:rPr lang="ru-RU" sz="2000" dirty="0" smtClean="0">
                <a:latin typeface="Times New Roman"/>
                <a:ea typeface="Times New Roman"/>
                <a:cs typeface="Times New Roman"/>
              </a:rPr>
              <a:t>реализации комплекса </a:t>
            </a:r>
            <a:r>
              <a:rPr lang="ru-RU" sz="2000" dirty="0">
                <a:latin typeface="Times New Roman"/>
                <a:ea typeface="Times New Roman"/>
                <a:cs typeface="Times New Roman"/>
              </a:rPr>
              <a:t>работ</a:t>
            </a:r>
            <a:r>
              <a:rPr lang="ru-RU" sz="2000" dirty="0" smtClean="0">
                <a:latin typeface="Times New Roman"/>
                <a:ea typeface="Times New Roman"/>
                <a:cs typeface="Times New Roman"/>
              </a:rPr>
              <a:t>;</a:t>
            </a:r>
          </a:p>
          <a:p>
            <a:pPr marL="342900" lvl="0" indent="-342900" algn="just">
              <a:spcAft>
                <a:spcPts val="0"/>
              </a:spcAft>
              <a:buFont typeface="+mj-lt"/>
              <a:buAutoNum type="arabicPeriod"/>
            </a:pPr>
            <a:endParaRPr lang="ru-RU" sz="2000" dirty="0">
              <a:ea typeface="Calibri"/>
              <a:cs typeface="Times New Roman"/>
            </a:endParaRPr>
          </a:p>
          <a:p>
            <a:pPr marL="342900" lvl="0" indent="-342900" algn="just">
              <a:spcAft>
                <a:spcPts val="0"/>
              </a:spcAft>
              <a:buFont typeface="+mj-lt"/>
              <a:buAutoNum type="arabicPeriod"/>
            </a:pPr>
            <a:r>
              <a:rPr lang="ru-RU" sz="2000" dirty="0">
                <a:latin typeface="Times New Roman"/>
                <a:ea typeface="Times New Roman"/>
                <a:cs typeface="Times New Roman"/>
              </a:rPr>
              <a:t>разработка </a:t>
            </a:r>
            <a:r>
              <a:rPr lang="ru-RU" sz="2000" b="1" u="sng" dirty="0">
                <a:solidFill>
                  <a:srgbClr val="FF0000"/>
                </a:solidFill>
                <a:latin typeface="Times New Roman"/>
                <a:ea typeface="Times New Roman"/>
                <a:cs typeface="Times New Roman"/>
              </a:rPr>
              <a:t>оперативно-календарных планов </a:t>
            </a:r>
            <a:r>
              <a:rPr lang="ru-RU" sz="2000" dirty="0">
                <a:latin typeface="Times New Roman"/>
                <a:ea typeface="Times New Roman"/>
                <a:cs typeface="Times New Roman"/>
              </a:rPr>
              <a:t>(квартальных, месячных, не­дельно-суточных и др.) и доведение их до ответственных </a:t>
            </a:r>
            <a:r>
              <a:rPr lang="ru-RU" sz="2000" b="1" u="sng" dirty="0">
                <a:solidFill>
                  <a:srgbClr val="FF0000"/>
                </a:solidFill>
                <a:latin typeface="Times New Roman"/>
                <a:ea typeface="Times New Roman"/>
                <a:cs typeface="Times New Roman"/>
              </a:rPr>
              <a:t>исполнителей и руководителей </a:t>
            </a:r>
            <a:r>
              <a:rPr lang="ru-RU" sz="2000" dirty="0">
                <a:latin typeface="Times New Roman"/>
                <a:ea typeface="Times New Roman"/>
                <a:cs typeface="Times New Roman"/>
              </a:rPr>
              <a:t>соответствующих уровней</a:t>
            </a:r>
            <a:r>
              <a:rPr lang="ru-RU" sz="2000" dirty="0" smtClean="0">
                <a:latin typeface="Times New Roman"/>
                <a:ea typeface="Times New Roman"/>
                <a:cs typeface="Times New Roman"/>
              </a:rPr>
              <a:t>.</a:t>
            </a:r>
            <a:endParaRPr lang="ru-RU" sz="2000" dirty="0">
              <a:ea typeface="Calibri"/>
              <a:cs typeface="Times New Roman"/>
            </a:endParaRPr>
          </a:p>
        </p:txBody>
      </p:sp>
    </p:spTree>
    <p:extLst>
      <p:ext uri="{BB962C8B-B14F-4D97-AF65-F5344CB8AC3E}">
        <p14:creationId xmlns:p14="http://schemas.microsoft.com/office/powerpoint/2010/main" val="2990849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91707" y="332656"/>
            <a:ext cx="8712968" cy="6093976"/>
          </a:xfrm>
          <a:prstGeom prst="rect">
            <a:avLst/>
          </a:prstGeom>
        </p:spPr>
        <p:txBody>
          <a:bodyPr wrap="square">
            <a:spAutoFit/>
          </a:bodyPr>
          <a:lstStyle/>
          <a:p>
            <a:pPr indent="450215" algn="just">
              <a:lnSpc>
                <a:spcPct val="150000"/>
              </a:lnSpc>
              <a:spcAft>
                <a:spcPts val="0"/>
              </a:spcAft>
            </a:pPr>
            <a:r>
              <a:rPr lang="ru-RU" sz="2000" dirty="0" smtClean="0">
                <a:solidFill>
                  <a:srgbClr val="000000"/>
                </a:solidFill>
                <a:latin typeface="Times New Roman"/>
                <a:ea typeface="Times New Roman"/>
                <a:cs typeface="Times New Roman"/>
              </a:rPr>
              <a:t>Представленная ранее информация </a:t>
            </a:r>
            <a:r>
              <a:rPr lang="ru-RU" sz="2000" dirty="0">
                <a:solidFill>
                  <a:srgbClr val="000000"/>
                </a:solidFill>
                <a:latin typeface="Times New Roman"/>
                <a:ea typeface="Times New Roman"/>
                <a:cs typeface="Times New Roman"/>
              </a:rPr>
              <a:t>является важнейшей составной частью </a:t>
            </a:r>
            <a:r>
              <a:rPr lang="ru-RU" sz="2000" b="1" dirty="0">
                <a:solidFill>
                  <a:srgbClr val="000000"/>
                </a:solidFill>
                <a:latin typeface="Times New Roman"/>
                <a:ea typeface="Times New Roman"/>
                <a:cs typeface="Times New Roman"/>
              </a:rPr>
              <a:t>оперативной вход­ной информации для расчета и анализа сетевой модели</a:t>
            </a:r>
            <a:r>
              <a:rPr lang="ru-RU" sz="2000" dirty="0">
                <a:solidFill>
                  <a:srgbClr val="000000"/>
                </a:solidFill>
                <a:latin typeface="Times New Roman"/>
                <a:ea typeface="Times New Roman"/>
                <a:cs typeface="Times New Roman"/>
              </a:rPr>
              <a:t>, а также </a:t>
            </a:r>
            <a:r>
              <a:rPr lang="ru-RU" sz="2000" b="1" dirty="0">
                <a:solidFill>
                  <a:srgbClr val="000000"/>
                </a:solidFill>
                <a:latin typeface="Times New Roman"/>
                <a:ea typeface="Times New Roman"/>
                <a:cs typeface="Times New Roman"/>
              </a:rPr>
              <a:t>корректи­ровки нормативно-справочной базы</a:t>
            </a:r>
            <a:r>
              <a:rPr lang="ru-RU" sz="2000" dirty="0">
                <a:solidFill>
                  <a:srgbClr val="000000"/>
                </a:solidFill>
                <a:latin typeface="Times New Roman"/>
                <a:ea typeface="Times New Roman"/>
                <a:cs typeface="Times New Roman"/>
              </a:rPr>
              <a:t>, может содержать такие виды сведений</a:t>
            </a:r>
            <a:r>
              <a:rPr lang="ru-RU" sz="2000" dirty="0" smtClean="0">
                <a:solidFill>
                  <a:srgbClr val="000000"/>
                </a:solidFill>
                <a:latin typeface="Times New Roman"/>
                <a:ea typeface="Times New Roman"/>
                <a:cs typeface="Times New Roman"/>
              </a:rPr>
              <a:t>:</a:t>
            </a:r>
          </a:p>
          <a:p>
            <a:pPr indent="450215" algn="just">
              <a:lnSpc>
                <a:spcPct val="150000"/>
              </a:lnSpc>
              <a:spcAft>
                <a:spcPts val="0"/>
              </a:spcAft>
            </a:pP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оценка состояния выполняемых работ;</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уточнение исходных оценок предстоящих работ;</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изменение первоначального содержания работ (событий);</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введение в сетевую модель новых работ и событий;</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исключение из моделей ранее предусмотренных работ и</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событий;</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фиксация фактических параметров работ (продолжительность, сроки, трудо­емкость и др.), причин отклонения от плана и т.п.</a:t>
            </a:r>
            <a:endParaRPr lang="ru-RU" sz="2000" dirty="0">
              <a:ea typeface="Calibri"/>
              <a:cs typeface="Times New Roman"/>
            </a:endParaRPr>
          </a:p>
        </p:txBody>
      </p:sp>
    </p:spTree>
    <p:extLst>
      <p:ext uri="{BB962C8B-B14F-4D97-AF65-F5344CB8AC3E}">
        <p14:creationId xmlns:p14="http://schemas.microsoft.com/office/powerpoint/2010/main" val="2333044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01824" y="764704"/>
            <a:ext cx="8568952" cy="5632311"/>
          </a:xfrm>
          <a:prstGeom prst="rect">
            <a:avLst/>
          </a:prstGeom>
        </p:spPr>
        <p:txBody>
          <a:bodyPr wrap="square">
            <a:spAutoFit/>
          </a:bodyPr>
          <a:lstStyle/>
          <a:p>
            <a:pPr indent="450215" algn="just">
              <a:lnSpc>
                <a:spcPct val="150000"/>
              </a:lnSpc>
              <a:spcAft>
                <a:spcPts val="0"/>
              </a:spcAft>
            </a:pPr>
            <a:r>
              <a:rPr lang="ru-RU" sz="2000" dirty="0">
                <a:solidFill>
                  <a:srgbClr val="000000"/>
                </a:solidFill>
                <a:latin typeface="Times New Roman" pitchFamily="18" charset="0"/>
                <a:ea typeface="Times New Roman"/>
                <a:cs typeface="Times New Roman" pitchFamily="18" charset="0"/>
              </a:rPr>
              <a:t>3. Изменения и отклонения реального состояния дел от плана ведут к изме­нению стоимости проектных работ и проектного бюджета</a:t>
            </a:r>
            <a:r>
              <a:rPr lang="ru-RU" sz="2000" dirty="0" smtClean="0">
                <a:solidFill>
                  <a:srgbClr val="000000"/>
                </a:solidFill>
                <a:latin typeface="Times New Roman" pitchFamily="18" charset="0"/>
                <a:ea typeface="Times New Roman"/>
                <a:cs typeface="Times New Roman" pitchFamily="18" charset="0"/>
              </a:rPr>
              <a:t>.</a:t>
            </a:r>
          </a:p>
          <a:p>
            <a:pPr indent="450215" algn="just">
              <a:lnSpc>
                <a:spcPct val="150000"/>
              </a:lnSpc>
              <a:spcAft>
                <a:spcPts val="0"/>
              </a:spcAft>
            </a:pPr>
            <a:endParaRPr lang="ru-RU" sz="2000" dirty="0" smtClean="0">
              <a:solidFill>
                <a:srgbClr val="000000"/>
              </a:solidFill>
              <a:latin typeface="Times New Roman" pitchFamily="18" charset="0"/>
              <a:ea typeface="Times New Roman"/>
              <a:cs typeface="Times New Roman" pitchFamily="18" charset="0"/>
            </a:endParaRPr>
          </a:p>
          <a:p>
            <a:pPr indent="450215" algn="just">
              <a:lnSpc>
                <a:spcPct val="150000"/>
              </a:lnSpc>
            </a:pPr>
            <a:r>
              <a:rPr lang="ru-RU" sz="2000" dirty="0">
                <a:latin typeface="Times New Roman" pitchFamily="18" charset="0"/>
                <a:cs typeface="Times New Roman" pitchFamily="18" charset="0"/>
              </a:rPr>
              <a:t>Периодическое изменение продолжительности и бюджетов будущих работ с учетом реальной ситуации создает возможность избежать </a:t>
            </a:r>
            <a:r>
              <a:rPr lang="ru-RU" sz="2000" b="1" dirty="0">
                <a:latin typeface="Times New Roman" pitchFamily="18" charset="0"/>
                <a:cs typeface="Times New Roman" pitchFamily="18" charset="0"/>
              </a:rPr>
              <a:t>преждевременного оптимизма в своевременном выполнении проекта</a:t>
            </a:r>
            <a:r>
              <a:rPr lang="ru-RU" sz="2000" dirty="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indent="450215" algn="just">
              <a:lnSpc>
                <a:spcPct val="150000"/>
              </a:lnSpc>
            </a:pPr>
            <a:endParaRPr lang="ru-RU" sz="2000" dirty="0" smtClean="0">
              <a:latin typeface="Times New Roman" pitchFamily="18" charset="0"/>
              <a:cs typeface="Times New Roman" pitchFamily="18" charset="0"/>
            </a:endParaRPr>
          </a:p>
          <a:p>
            <a:pPr indent="450215" algn="just">
              <a:lnSpc>
                <a:spcPct val="150000"/>
              </a:lnSpc>
            </a:pPr>
            <a:r>
              <a:rPr lang="ru-RU" sz="2000" dirty="0">
                <a:latin typeface="Times New Roman" pitchFamily="18" charset="0"/>
                <a:cs typeface="Times New Roman" pitchFamily="18" charset="0"/>
              </a:rPr>
              <a:t>Реальный проект всегда имеет взаимосвязи между </a:t>
            </a:r>
            <a:r>
              <a:rPr lang="ru-RU" sz="2000" b="1" dirty="0">
                <a:latin typeface="Times New Roman" pitchFamily="18" charset="0"/>
                <a:cs typeface="Times New Roman" pitchFamily="18" charset="0"/>
              </a:rPr>
              <a:t>временем и стоимостью</a:t>
            </a:r>
            <a:r>
              <a:rPr lang="ru-RU" sz="2000" dirty="0">
                <a:latin typeface="Times New Roman" pitchFamily="18" charset="0"/>
                <a:cs typeface="Times New Roman" pitchFamily="18" charset="0"/>
              </a:rPr>
              <a:t>. При выполнении проекта отставания (задержки) влияют на стоимость, а бюджетные проблемы в свою очередь могут потребовать регулирования ка­лендарного графика. </a:t>
            </a:r>
          </a:p>
          <a:p>
            <a:pPr indent="450215" algn="just">
              <a:lnSpc>
                <a:spcPct val="150000"/>
              </a:lnSpc>
              <a:spcAft>
                <a:spcPts val="0"/>
              </a:spcAft>
            </a:pPr>
            <a:endParaRPr lang="ru-RU" sz="20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6038826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548680"/>
            <a:ext cx="7560839" cy="4559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827584" y="5517232"/>
            <a:ext cx="7272808" cy="507831"/>
          </a:xfrm>
          <a:prstGeom prst="rect">
            <a:avLst/>
          </a:prstGeom>
        </p:spPr>
        <p:txBody>
          <a:bodyPr wrap="square">
            <a:spAutoFit/>
          </a:bodyPr>
          <a:lstStyle/>
          <a:p>
            <a:pPr indent="450215" algn="ctr">
              <a:lnSpc>
                <a:spcPct val="150000"/>
              </a:lnSpc>
              <a:spcAft>
                <a:spcPts val="0"/>
              </a:spcAft>
            </a:pPr>
            <a:r>
              <a:rPr lang="ru-RU" i="1" dirty="0">
                <a:solidFill>
                  <a:srgbClr val="000000"/>
                </a:solidFill>
                <a:latin typeface="Times New Roman"/>
                <a:ea typeface="Times New Roman"/>
                <a:cs typeface="Times New Roman"/>
              </a:rPr>
              <a:t>Рис. </a:t>
            </a:r>
            <a:r>
              <a:rPr lang="ru-RU" i="1" dirty="0" smtClean="0">
                <a:solidFill>
                  <a:srgbClr val="000000"/>
                </a:solidFill>
                <a:latin typeface="Times New Roman"/>
                <a:ea typeface="Times New Roman"/>
                <a:cs typeface="Times New Roman"/>
              </a:rPr>
              <a:t> </a:t>
            </a:r>
            <a:r>
              <a:rPr lang="ru-RU" i="1" dirty="0">
                <a:solidFill>
                  <a:srgbClr val="000000"/>
                </a:solidFill>
                <a:latin typeface="Times New Roman"/>
                <a:ea typeface="Times New Roman"/>
                <a:cs typeface="Times New Roman"/>
              </a:rPr>
              <a:t>Интегральная кривая стоимости</a:t>
            </a:r>
            <a:endParaRPr lang="ru-RU" sz="1400" dirty="0">
              <a:ea typeface="Calibri"/>
              <a:cs typeface="Times New Roman"/>
            </a:endParaRPr>
          </a:p>
        </p:txBody>
      </p:sp>
    </p:spTree>
    <p:extLst>
      <p:ext uri="{BB962C8B-B14F-4D97-AF65-F5344CB8AC3E}">
        <p14:creationId xmlns:p14="http://schemas.microsoft.com/office/powerpoint/2010/main" val="4254356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fontScale="90000"/>
          </a:bodyPr>
          <a:lstStyle/>
          <a:p>
            <a:pPr algn="ctr"/>
            <a:r>
              <a:rPr lang="ru-RU" sz="2700" b="1" dirty="0">
                <a:latin typeface="Times New Roman" pitchFamily="18" charset="0"/>
                <a:cs typeface="Times New Roman" pitchFamily="18" charset="0"/>
              </a:rPr>
              <a:t>1. </a:t>
            </a:r>
            <a:r>
              <a:rPr lang="ru-RU" sz="2700" b="1" dirty="0" smtClean="0">
                <a:latin typeface="Times New Roman" pitchFamily="18" charset="0"/>
                <a:cs typeface="Times New Roman" pitchFamily="18" charset="0"/>
              </a:rPr>
              <a:t>Мониторинг </a:t>
            </a:r>
            <a:r>
              <a:rPr lang="ru-RU" sz="2700" b="1" dirty="0">
                <a:latin typeface="Times New Roman" pitchFamily="18" charset="0"/>
                <a:cs typeface="Times New Roman" pitchFamily="18" charset="0"/>
              </a:rPr>
              <a:t>исполнения проекта</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Исполнение </a:t>
            </a:r>
            <a:r>
              <a:rPr lang="ru-RU" sz="2700" dirty="0">
                <a:latin typeface="Times New Roman" pitchFamily="18" charset="0"/>
                <a:cs typeface="Times New Roman" pitchFamily="18" charset="0"/>
              </a:rPr>
              <a:t>проекта - интегрированный процесс.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Действия </a:t>
            </a:r>
            <a:r>
              <a:rPr lang="ru-RU" sz="2700" dirty="0">
                <a:latin typeface="Times New Roman" pitchFamily="18" charset="0"/>
                <a:cs typeface="Times New Roman" pitchFamily="18" charset="0"/>
              </a:rPr>
              <a:t>(или их отсутствие) в одном направлении обычно влияют и на остальные направления. Такая взаимосвязь заставляет балансировать между задачами проекта - часто улучшение в одной области может быть достигнуто лишь за счет ухудшения в другой.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Разработка реагирования - определение необходимых действий для предупреждения рисков и реакции на угрожающие события. </a:t>
            </a:r>
            <a:br>
              <a:rPr lang="ru-RU" sz="27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35032182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711090846"/>
              </p:ext>
            </p:extLst>
          </p:nvPr>
        </p:nvGraphicFramePr>
        <p:xfrm>
          <a:off x="251521" y="3284984"/>
          <a:ext cx="8352928" cy="1892808"/>
        </p:xfrm>
        <a:graphic>
          <a:graphicData uri="http://schemas.openxmlformats.org/drawingml/2006/table">
            <a:tbl>
              <a:tblPr/>
              <a:tblGrid>
                <a:gridCol w="3062740">
                  <a:extLst>
                    <a:ext uri="{9D8B030D-6E8A-4147-A177-3AD203B41FA5}">
                      <a16:colId xmlns:a16="http://schemas.microsoft.com/office/drawing/2014/main" val="20000"/>
                    </a:ext>
                  </a:extLst>
                </a:gridCol>
                <a:gridCol w="1322547">
                  <a:extLst>
                    <a:ext uri="{9D8B030D-6E8A-4147-A177-3AD203B41FA5}">
                      <a16:colId xmlns:a16="http://schemas.microsoft.com/office/drawing/2014/main" val="20001"/>
                    </a:ext>
                  </a:extLst>
                </a:gridCol>
                <a:gridCol w="1322547">
                  <a:extLst>
                    <a:ext uri="{9D8B030D-6E8A-4147-A177-3AD203B41FA5}">
                      <a16:colId xmlns:a16="http://schemas.microsoft.com/office/drawing/2014/main" val="20002"/>
                    </a:ext>
                  </a:extLst>
                </a:gridCol>
                <a:gridCol w="1670585">
                  <a:extLst>
                    <a:ext uri="{9D8B030D-6E8A-4147-A177-3AD203B41FA5}">
                      <a16:colId xmlns:a16="http://schemas.microsoft.com/office/drawing/2014/main" val="20003"/>
                    </a:ext>
                  </a:extLst>
                </a:gridCol>
                <a:gridCol w="974509">
                  <a:extLst>
                    <a:ext uri="{9D8B030D-6E8A-4147-A177-3AD203B41FA5}">
                      <a16:colId xmlns:a16="http://schemas.microsoft.com/office/drawing/2014/main" val="20004"/>
                    </a:ext>
                  </a:extLst>
                </a:gridCol>
              </a:tblGrid>
              <a:tr h="0">
                <a:tc>
                  <a:txBody>
                    <a:bodyPr/>
                    <a:lstStyle/>
                    <a:p>
                      <a:pPr algn="ctr">
                        <a:lnSpc>
                          <a:spcPct val="115000"/>
                        </a:lnSpc>
                        <a:spcAft>
                          <a:spcPts val="0"/>
                        </a:spcAft>
                      </a:pPr>
                      <a:r>
                        <a:rPr lang="ru-RU" sz="1800" b="1" dirty="0">
                          <a:effectLst/>
                          <a:latin typeface="Times New Roman"/>
                          <a:ea typeface="Times New Roman"/>
                          <a:cs typeface="Times New Roman"/>
                        </a:rPr>
                        <a:t>Наименование </a:t>
                      </a:r>
                      <a:endParaRPr lang="ru-RU" sz="1800" dirty="0">
                        <a:effectLst/>
                        <a:latin typeface="Calibri"/>
                        <a:ea typeface="Calibri"/>
                        <a:cs typeface="Times New Roman"/>
                      </a:endParaRPr>
                    </a:p>
                    <a:p>
                      <a:pPr algn="ctr">
                        <a:lnSpc>
                          <a:spcPct val="115000"/>
                        </a:lnSpc>
                        <a:spcAft>
                          <a:spcPts val="0"/>
                        </a:spcAft>
                      </a:pPr>
                      <a:r>
                        <a:rPr lang="ru-RU" sz="1800" b="1" dirty="0">
                          <a:effectLst/>
                          <a:latin typeface="Times New Roman"/>
                          <a:ea typeface="Times New Roman"/>
                          <a:cs typeface="Times New Roman"/>
                        </a:rPr>
                        <a:t>работ</a:t>
                      </a:r>
                      <a:endParaRPr lang="ru-RU" sz="1800" dirty="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b="1" dirty="0">
                          <a:effectLst/>
                          <a:latin typeface="Times New Roman"/>
                          <a:ea typeface="Times New Roman"/>
                          <a:cs typeface="Times New Roman"/>
                        </a:rPr>
                        <a:t>Зарплата</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b="1" dirty="0">
                          <a:effectLst/>
                          <a:latin typeface="Times New Roman"/>
                          <a:ea typeface="Times New Roman"/>
                          <a:cs typeface="Times New Roman"/>
                        </a:rPr>
                        <a:t>Материалы</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b="1" dirty="0">
                          <a:effectLst/>
                          <a:latin typeface="Times New Roman"/>
                          <a:ea typeface="Times New Roman"/>
                          <a:cs typeface="Times New Roman"/>
                        </a:rPr>
                        <a:t>Оборудование</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b="1" dirty="0">
                          <a:effectLst/>
                          <a:latin typeface="Times New Roman"/>
                          <a:ea typeface="Times New Roman"/>
                          <a:cs typeface="Times New Roman"/>
                        </a:rPr>
                        <a:t>...</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lnSpc>
                          <a:spcPct val="115000"/>
                        </a:lnSpc>
                        <a:spcAft>
                          <a:spcPts val="0"/>
                        </a:spcAft>
                      </a:pPr>
                      <a:r>
                        <a:rPr lang="ru-RU" sz="1800">
                          <a:effectLst/>
                          <a:latin typeface="Times New Roman"/>
                          <a:ea typeface="Times New Roman"/>
                          <a:cs typeface="Times New Roman"/>
                        </a:rPr>
                        <a:t>Предпроектные исследования</a:t>
                      </a:r>
                      <a:endParaRPr lang="ru-RU" sz="180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r>
                        <a:rPr lang="ru-RU" sz="1800" dirty="0" smtClean="0">
                          <a:effectLst/>
                          <a:latin typeface="Times New Roman"/>
                          <a:ea typeface="Times New Roman"/>
                          <a:cs typeface="Times New Roman"/>
                        </a:rPr>
                        <a:t>100тр</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lnSpc>
                          <a:spcPct val="115000"/>
                        </a:lnSpc>
                        <a:spcAft>
                          <a:spcPts val="0"/>
                        </a:spcAft>
                      </a:pPr>
                      <a:r>
                        <a:rPr lang="ru-RU" sz="1800">
                          <a:effectLst/>
                          <a:latin typeface="Times New Roman"/>
                          <a:ea typeface="Times New Roman"/>
                          <a:cs typeface="Times New Roman"/>
                        </a:rPr>
                        <a:t>Разработка проекта</a:t>
                      </a:r>
                      <a:endParaRPr lang="ru-RU" sz="180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lnSpc>
                          <a:spcPct val="115000"/>
                        </a:lnSpc>
                        <a:spcAft>
                          <a:spcPts val="0"/>
                        </a:spcAft>
                      </a:pPr>
                      <a:r>
                        <a:rPr lang="ru-RU" sz="1800">
                          <a:effectLst/>
                          <a:latin typeface="Times New Roman"/>
                          <a:ea typeface="Times New Roman"/>
                          <a:cs typeface="Times New Roman"/>
                        </a:rPr>
                        <a:t>Набор и обучение персонала</a:t>
                      </a:r>
                      <a:endParaRPr lang="ru-RU" sz="180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a:effectLst/>
                          <a:latin typeface="Times New Roman"/>
                          <a:ea typeface="Times New Roman"/>
                          <a:cs typeface="Times New Roman"/>
                        </a:rPr>
                        <a:t> </a:t>
                      </a:r>
                      <a:endParaRPr lang="ru-RU"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0820">
                <a:tc>
                  <a:txBody>
                    <a:bodyPr/>
                    <a:lstStyle/>
                    <a:p>
                      <a:pPr algn="just">
                        <a:lnSpc>
                          <a:spcPct val="115000"/>
                        </a:lnSpc>
                        <a:spcAft>
                          <a:spcPts val="0"/>
                        </a:spcAft>
                      </a:pPr>
                      <a:r>
                        <a:rPr lang="ru-RU" sz="1800" dirty="0">
                          <a:effectLst/>
                          <a:latin typeface="Times New Roman"/>
                          <a:ea typeface="Times New Roman"/>
                          <a:cs typeface="Times New Roman"/>
                        </a:rPr>
                        <a:t>...</a:t>
                      </a:r>
                      <a:endParaRPr lang="ru-RU" sz="1800" dirty="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800" dirty="0">
                          <a:effectLst/>
                          <a:latin typeface="Times New Roman"/>
                          <a:ea typeface="Times New Roman"/>
                          <a:cs typeface="Times New Roman"/>
                        </a:rPr>
                        <a:t> </a:t>
                      </a:r>
                      <a:endParaRPr lang="ru-RU"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4" name="Rectangle 1"/>
          <p:cNvSpPr>
            <a:spLocks noGrp="1" noChangeArrowheads="1"/>
          </p:cNvSpPr>
          <p:nvPr>
            <p:ph type="title"/>
          </p:nvPr>
        </p:nvSpPr>
        <p:spPr bwMode="auto">
          <a:xfrm>
            <a:off x="467544" y="1268760"/>
            <a:ext cx="828092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Для учета стоимости работ можно использовать двухмерную матрицу работ и расходов по статьям затрат, как показано в </a:t>
            </a:r>
            <a:r>
              <a:rPr kumimoji="0" lang="ru-RU" sz="2000" b="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таблице</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r>
            <a:b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Таблица -</a:t>
            </a:r>
            <a:r>
              <a:rPr kumimoji="0" lang="ru-RU" sz="2000" b="0" i="1"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Матрица учета стоимости работ</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3250724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74638"/>
            <a:ext cx="8363272" cy="2146250"/>
          </a:xfrm>
        </p:spPr>
        <p:txBody>
          <a:bodyPr>
            <a:noAutofit/>
          </a:bodyPr>
          <a:lstStyle/>
          <a:p>
            <a:pPr indent="450215">
              <a:spcAft>
                <a:spcPts val="0"/>
              </a:spcAft>
            </a:pPr>
            <a:r>
              <a:rPr lang="ru-RU" sz="1800" dirty="0" smtClean="0">
                <a:solidFill>
                  <a:srgbClr val="000000"/>
                </a:solidFill>
                <a:latin typeface="Times New Roman" pitchFamily="18" charset="0"/>
                <a:ea typeface="Times New Roman"/>
                <a:cs typeface="Times New Roman" pitchFamily="18" charset="0"/>
              </a:rPr>
              <a:t>Кроме данных о стоимости работ необходимо иметь информацию, какая ор­ганизация или определенное лицо выполняет ту или иную работу. Для этого требуется трехмерное представление элементов затрат, где третья размер­ность соответствует структуре исполнителей. Взаимосвязь структуры </a:t>
            </a:r>
            <a:r>
              <a:rPr lang="ru-RU" sz="1800" b="1" dirty="0" smtClean="0">
                <a:solidFill>
                  <a:srgbClr val="000000"/>
                </a:solidFill>
                <a:latin typeface="Times New Roman" pitchFamily="18" charset="0"/>
                <a:ea typeface="Times New Roman"/>
                <a:cs typeface="Times New Roman" pitchFamily="18" charset="0"/>
              </a:rPr>
              <a:t>смет­ной стоимости </a:t>
            </a:r>
            <a:r>
              <a:rPr lang="ru-RU" sz="1800" dirty="0" smtClean="0">
                <a:solidFill>
                  <a:srgbClr val="000000"/>
                </a:solidFill>
                <a:latin typeface="Times New Roman" pitchFamily="18" charset="0"/>
                <a:ea typeface="Times New Roman"/>
                <a:cs typeface="Times New Roman" pitchFamily="18" charset="0"/>
              </a:rPr>
              <a:t>(ССС), </a:t>
            </a:r>
            <a:r>
              <a:rPr lang="ru-RU" sz="1800" b="1" dirty="0" smtClean="0">
                <a:solidFill>
                  <a:srgbClr val="000000"/>
                </a:solidFill>
                <a:latin typeface="Times New Roman" pitchFamily="18" charset="0"/>
                <a:ea typeface="Times New Roman"/>
                <a:cs typeface="Times New Roman" pitchFamily="18" charset="0"/>
              </a:rPr>
              <a:t>структуры работ </a:t>
            </a:r>
            <a:r>
              <a:rPr lang="ru-RU" sz="1800" dirty="0" smtClean="0">
                <a:solidFill>
                  <a:srgbClr val="000000"/>
                </a:solidFill>
                <a:latin typeface="Times New Roman" pitchFamily="18" charset="0"/>
                <a:ea typeface="Times New Roman"/>
                <a:cs typeface="Times New Roman" pitchFamily="18" charset="0"/>
              </a:rPr>
              <a:t>(СР) и </a:t>
            </a:r>
            <a:r>
              <a:rPr lang="ru-RU" sz="1800" b="1" dirty="0" smtClean="0">
                <a:solidFill>
                  <a:srgbClr val="000000"/>
                </a:solidFill>
                <a:latin typeface="Times New Roman" pitchFamily="18" charset="0"/>
                <a:ea typeface="Times New Roman"/>
                <a:cs typeface="Times New Roman" pitchFamily="18" charset="0"/>
              </a:rPr>
              <a:t>структуры исполнителей</a:t>
            </a:r>
            <a:r>
              <a:rPr lang="ru-RU" sz="1800" dirty="0" smtClean="0">
                <a:solidFill>
                  <a:srgbClr val="000000"/>
                </a:solidFill>
                <a:latin typeface="Times New Roman" pitchFamily="18" charset="0"/>
                <a:ea typeface="Times New Roman"/>
                <a:cs typeface="Times New Roman" pitchFamily="18" charset="0"/>
              </a:rPr>
              <a:t> (СИ) представляет собой куб, используемый для контроля затрат (рис</a:t>
            </a:r>
            <a:r>
              <a:rPr lang="ru-RU" sz="1800" i="1" dirty="0" smtClean="0">
                <a:solidFill>
                  <a:srgbClr val="000000"/>
                </a:solidFill>
                <a:latin typeface="Times New Roman" pitchFamily="18" charset="0"/>
                <a:ea typeface="Times New Roman"/>
                <a:cs typeface="Times New Roman" pitchFamily="18" charset="0"/>
              </a:rPr>
              <a:t>.</a:t>
            </a:r>
            <a:r>
              <a:rPr lang="ru-RU" sz="1800" dirty="0" smtClean="0">
                <a:solidFill>
                  <a:srgbClr val="000000"/>
                </a:solidFill>
                <a:latin typeface="Times New Roman" pitchFamily="18" charset="0"/>
                <a:ea typeface="Times New Roman"/>
                <a:cs typeface="Times New Roman" pitchFamily="18" charset="0"/>
              </a:rPr>
              <a:t>).</a:t>
            </a:r>
            <a:endParaRPr lang="ru-RU" sz="1800" dirty="0">
              <a:latin typeface="Times New Roman" pitchFamily="18" charset="0"/>
              <a:cs typeface="Times New Roman" pitchFamily="18" charset="0"/>
            </a:endParaRPr>
          </a:p>
        </p:txBody>
      </p:sp>
      <p:grpSp>
        <p:nvGrpSpPr>
          <p:cNvPr id="3" name="Группа 2"/>
          <p:cNvGrpSpPr>
            <a:grpSpLocks/>
          </p:cNvGrpSpPr>
          <p:nvPr/>
        </p:nvGrpSpPr>
        <p:grpSpPr bwMode="auto">
          <a:xfrm>
            <a:off x="612219" y="2597560"/>
            <a:ext cx="7992887" cy="3528298"/>
            <a:chOff x="0" y="63"/>
            <a:chExt cx="20000" cy="19584"/>
          </a:xfrm>
        </p:grpSpPr>
        <p:grpSp>
          <p:nvGrpSpPr>
            <p:cNvPr id="4" name="Group 98"/>
            <p:cNvGrpSpPr>
              <a:grpSpLocks/>
            </p:cNvGrpSpPr>
            <p:nvPr/>
          </p:nvGrpSpPr>
          <p:grpSpPr bwMode="auto">
            <a:xfrm>
              <a:off x="4489" y="639"/>
              <a:ext cx="11022" cy="14404"/>
              <a:chOff x="0" y="-268"/>
              <a:chExt cx="20000" cy="21606"/>
            </a:xfrm>
          </p:grpSpPr>
          <p:cxnSp>
            <p:nvCxnSpPr>
              <p:cNvPr id="16" name="Line 99"/>
              <p:cNvCxnSpPr/>
              <p:nvPr/>
            </p:nvCxnSpPr>
            <p:spPr bwMode="auto">
              <a:xfrm>
                <a:off x="0" y="3332"/>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00"/>
              <p:cNvCxnSpPr/>
              <p:nvPr/>
            </p:nvCxnSpPr>
            <p:spPr bwMode="auto">
              <a:xfrm>
                <a:off x="0" y="7838"/>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01"/>
              <p:cNvCxnSpPr/>
              <p:nvPr/>
            </p:nvCxnSpPr>
            <p:spPr bwMode="auto">
              <a:xfrm>
                <a:off x="0" y="12332"/>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02"/>
              <p:cNvCxnSpPr/>
              <p:nvPr/>
            </p:nvCxnSpPr>
            <p:spPr bwMode="auto">
              <a:xfrm>
                <a:off x="0" y="16832"/>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03"/>
              <p:cNvCxnSpPr/>
              <p:nvPr/>
            </p:nvCxnSpPr>
            <p:spPr bwMode="auto">
              <a:xfrm>
                <a:off x="0" y="21332"/>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04"/>
              <p:cNvCxnSpPr/>
              <p:nvPr/>
            </p:nvCxnSpPr>
            <p:spPr bwMode="auto">
              <a:xfrm>
                <a:off x="0" y="3332"/>
                <a:ext cx="5"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05"/>
              <p:cNvCxnSpPr/>
              <p:nvPr/>
            </p:nvCxnSpPr>
            <p:spPr bwMode="auto">
              <a:xfrm>
                <a:off x="3569" y="3332"/>
                <a:ext cx="6"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106"/>
              <p:cNvCxnSpPr/>
              <p:nvPr/>
            </p:nvCxnSpPr>
            <p:spPr bwMode="auto">
              <a:xfrm>
                <a:off x="7144" y="3332"/>
                <a:ext cx="4"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107"/>
              <p:cNvCxnSpPr/>
              <p:nvPr/>
            </p:nvCxnSpPr>
            <p:spPr bwMode="auto">
              <a:xfrm>
                <a:off x="10711" y="3332"/>
                <a:ext cx="6"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08"/>
              <p:cNvCxnSpPr/>
              <p:nvPr/>
            </p:nvCxnSpPr>
            <p:spPr bwMode="auto">
              <a:xfrm>
                <a:off x="14281" y="3332"/>
                <a:ext cx="5"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109"/>
              <p:cNvCxnSpPr/>
              <p:nvPr/>
            </p:nvCxnSpPr>
            <p:spPr bwMode="auto">
              <a:xfrm flipV="1">
                <a:off x="14281" y="-268"/>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110"/>
              <p:cNvCxnSpPr/>
              <p:nvPr/>
            </p:nvCxnSpPr>
            <p:spPr bwMode="auto">
              <a:xfrm flipV="1">
                <a:off x="14281" y="4232"/>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111"/>
              <p:cNvCxnSpPr/>
              <p:nvPr/>
            </p:nvCxnSpPr>
            <p:spPr bwMode="auto">
              <a:xfrm flipV="1">
                <a:off x="14281" y="8738"/>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112"/>
              <p:cNvCxnSpPr/>
              <p:nvPr/>
            </p:nvCxnSpPr>
            <p:spPr bwMode="auto">
              <a:xfrm flipV="1">
                <a:off x="14281" y="13226"/>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113"/>
              <p:cNvCxnSpPr/>
              <p:nvPr/>
            </p:nvCxnSpPr>
            <p:spPr bwMode="auto">
              <a:xfrm flipV="1">
                <a:off x="14281" y="17732"/>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Line 114"/>
              <p:cNvCxnSpPr/>
              <p:nvPr/>
            </p:nvCxnSpPr>
            <p:spPr bwMode="auto">
              <a:xfrm>
                <a:off x="15710" y="2438"/>
                <a:ext cx="6"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2" name="Line 115"/>
              <p:cNvCxnSpPr/>
              <p:nvPr/>
            </p:nvCxnSpPr>
            <p:spPr bwMode="auto">
              <a:xfrm>
                <a:off x="17140" y="1538"/>
                <a:ext cx="6"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3" name="Line 116"/>
              <p:cNvCxnSpPr/>
              <p:nvPr/>
            </p:nvCxnSpPr>
            <p:spPr bwMode="auto">
              <a:xfrm>
                <a:off x="18565" y="638"/>
                <a:ext cx="5"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4" name="Line 117"/>
              <p:cNvCxnSpPr/>
              <p:nvPr/>
            </p:nvCxnSpPr>
            <p:spPr bwMode="auto">
              <a:xfrm>
                <a:off x="19995" y="-268"/>
                <a:ext cx="5" cy="180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5" name="Line 118"/>
              <p:cNvCxnSpPr/>
              <p:nvPr/>
            </p:nvCxnSpPr>
            <p:spPr bwMode="auto">
              <a:xfrm flipV="1">
                <a:off x="10713" y="-268"/>
                <a:ext cx="5718"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6" name="Line 119"/>
              <p:cNvCxnSpPr/>
              <p:nvPr/>
            </p:nvCxnSpPr>
            <p:spPr bwMode="auto">
              <a:xfrm flipV="1">
                <a:off x="7144" y="-268"/>
                <a:ext cx="5718"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7" name="Line 120"/>
              <p:cNvCxnSpPr/>
              <p:nvPr/>
            </p:nvCxnSpPr>
            <p:spPr bwMode="auto">
              <a:xfrm flipV="1">
                <a:off x="3569" y="-268"/>
                <a:ext cx="5718"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Line 121"/>
              <p:cNvCxnSpPr/>
              <p:nvPr/>
            </p:nvCxnSpPr>
            <p:spPr bwMode="auto">
              <a:xfrm flipV="1">
                <a:off x="0" y="-268"/>
                <a:ext cx="5719" cy="360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22"/>
              <p:cNvCxnSpPr/>
              <p:nvPr/>
            </p:nvCxnSpPr>
            <p:spPr bwMode="auto">
              <a:xfrm>
                <a:off x="1430" y="2438"/>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23"/>
              <p:cNvCxnSpPr/>
              <p:nvPr/>
            </p:nvCxnSpPr>
            <p:spPr bwMode="auto">
              <a:xfrm>
                <a:off x="2854" y="1538"/>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24"/>
              <p:cNvCxnSpPr/>
              <p:nvPr/>
            </p:nvCxnSpPr>
            <p:spPr bwMode="auto">
              <a:xfrm>
                <a:off x="4284" y="632"/>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Line 125"/>
              <p:cNvCxnSpPr/>
              <p:nvPr/>
            </p:nvCxnSpPr>
            <p:spPr bwMode="auto">
              <a:xfrm>
                <a:off x="5714" y="-268"/>
                <a:ext cx="14286" cy="6"/>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5" name="Rectangle 126"/>
            <p:cNvSpPr>
              <a:spLocks noChangeArrowheads="1"/>
            </p:cNvSpPr>
            <p:nvPr/>
          </p:nvSpPr>
          <p:spPr bwMode="auto">
            <a:xfrm>
              <a:off x="0" y="63"/>
              <a:ext cx="4084"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900">
                  <a:effectLst/>
                  <a:latin typeface="Times New Roman"/>
                  <a:ea typeface="Calibri"/>
                  <a:cs typeface="Times New Roman"/>
                </a:rPr>
                <a:t>Структура работ</a:t>
              </a:r>
              <a:endParaRPr lang="ru-RU" sz="1100">
                <a:effectLst/>
                <a:latin typeface="Calibri"/>
                <a:ea typeface="Calibri"/>
                <a:cs typeface="Times New Roman"/>
              </a:endParaRPr>
            </a:p>
          </p:txBody>
        </p:sp>
        <p:sp>
          <p:nvSpPr>
            <p:cNvPr id="6" name="Rectangle 127"/>
            <p:cNvSpPr>
              <a:spLocks noChangeArrowheads="1"/>
            </p:cNvSpPr>
            <p:nvPr/>
          </p:nvSpPr>
          <p:spPr bwMode="auto">
            <a:xfrm>
              <a:off x="0" y="2943"/>
              <a:ext cx="4084"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900">
                  <a:effectLst/>
                  <a:latin typeface="Times New Roman"/>
                  <a:ea typeface="Calibri"/>
                  <a:cs typeface="Times New Roman"/>
                </a:rPr>
                <a:t>Предпроектные исследования</a:t>
              </a:r>
              <a:endParaRPr lang="ru-RU" sz="1100">
                <a:effectLst/>
                <a:latin typeface="Calibri"/>
                <a:ea typeface="Calibri"/>
                <a:cs typeface="Times New Roman"/>
              </a:endParaRPr>
            </a:p>
          </p:txBody>
        </p:sp>
        <p:sp>
          <p:nvSpPr>
            <p:cNvPr id="7" name="Rectangle 128"/>
            <p:cNvSpPr>
              <a:spLocks noChangeArrowheads="1"/>
            </p:cNvSpPr>
            <p:nvPr/>
          </p:nvSpPr>
          <p:spPr bwMode="auto">
            <a:xfrm>
              <a:off x="0" y="5827"/>
              <a:ext cx="4084"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0"/>
                </a:spcAft>
              </a:pPr>
              <a:r>
                <a:rPr lang="ru-RU" sz="900">
                  <a:effectLst/>
                  <a:latin typeface="Times New Roman"/>
                  <a:ea typeface="Calibri"/>
                  <a:cs typeface="Times New Roman"/>
                </a:rPr>
                <a:t>Разработка </a:t>
              </a:r>
              <a:endParaRPr lang="ru-RU" sz="1100">
                <a:effectLst/>
                <a:latin typeface="Calibri"/>
                <a:ea typeface="Calibri"/>
                <a:cs typeface="Times New Roman"/>
              </a:endParaRPr>
            </a:p>
            <a:p>
              <a:pPr algn="ctr">
                <a:lnSpc>
                  <a:spcPct val="115000"/>
                </a:lnSpc>
                <a:spcAft>
                  <a:spcPts val="0"/>
                </a:spcAft>
              </a:pPr>
              <a:r>
                <a:rPr lang="ru-RU" sz="900">
                  <a:effectLst/>
                  <a:latin typeface="Times New Roman"/>
                  <a:ea typeface="Calibri"/>
                  <a:cs typeface="Times New Roman"/>
                </a:rPr>
                <a:t>проекта</a:t>
              </a:r>
              <a:endParaRPr lang="ru-RU" sz="1100">
                <a:effectLst/>
                <a:latin typeface="Calibri"/>
                <a:ea typeface="Calibri"/>
                <a:cs typeface="Times New Roman"/>
              </a:endParaRPr>
            </a:p>
          </p:txBody>
        </p:sp>
        <p:sp>
          <p:nvSpPr>
            <p:cNvPr id="8" name="Rectangle 129"/>
            <p:cNvSpPr>
              <a:spLocks noChangeArrowheads="1"/>
            </p:cNvSpPr>
            <p:nvPr/>
          </p:nvSpPr>
          <p:spPr bwMode="auto">
            <a:xfrm>
              <a:off x="0" y="8703"/>
              <a:ext cx="4084"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800">
                  <a:effectLst/>
                  <a:latin typeface="Times New Roman"/>
                  <a:ea typeface="Calibri"/>
                  <a:cs typeface="Times New Roman"/>
                </a:rPr>
                <a:t>Набор и обучение </a:t>
              </a:r>
              <a:r>
                <a:rPr lang="ru-RU" sz="900">
                  <a:effectLst/>
                  <a:latin typeface="Times New Roman"/>
                  <a:ea typeface="Calibri"/>
                  <a:cs typeface="Times New Roman"/>
                </a:rPr>
                <a:t>персонала</a:t>
              </a:r>
              <a:endParaRPr lang="ru-RU" sz="1100">
                <a:effectLst/>
                <a:latin typeface="Calibri"/>
                <a:ea typeface="Calibri"/>
                <a:cs typeface="Times New Roman"/>
              </a:endParaRPr>
            </a:p>
          </p:txBody>
        </p:sp>
        <p:sp>
          <p:nvSpPr>
            <p:cNvPr id="9" name="Rectangle 130"/>
            <p:cNvSpPr>
              <a:spLocks noChangeArrowheads="1"/>
            </p:cNvSpPr>
            <p:nvPr/>
          </p:nvSpPr>
          <p:spPr bwMode="auto">
            <a:xfrm>
              <a:off x="0" y="11587"/>
              <a:ext cx="4084"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1100">
                  <a:effectLst/>
                  <a:latin typeface="Times New Roman"/>
                  <a:ea typeface="Calibri"/>
                  <a:cs typeface="Times New Roman"/>
                </a:rPr>
                <a:t>...</a:t>
              </a:r>
              <a:endParaRPr lang="ru-RU" sz="1100">
                <a:effectLst/>
                <a:latin typeface="Calibri"/>
                <a:ea typeface="Calibri"/>
                <a:cs typeface="Times New Roman"/>
              </a:endParaRPr>
            </a:p>
          </p:txBody>
        </p:sp>
        <p:sp>
          <p:nvSpPr>
            <p:cNvPr id="10" name="Rectangle 131"/>
            <p:cNvSpPr>
              <a:spLocks noChangeArrowheads="1"/>
            </p:cNvSpPr>
            <p:nvPr/>
          </p:nvSpPr>
          <p:spPr bwMode="auto">
            <a:xfrm>
              <a:off x="15508" y="12735"/>
              <a:ext cx="4492" cy="40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0"/>
                </a:spcAft>
              </a:pPr>
              <a:r>
                <a:rPr lang="ru-RU" sz="1100">
                  <a:effectLst/>
                  <a:latin typeface="Times New Roman"/>
                  <a:ea typeface="Calibri"/>
                  <a:cs typeface="Times New Roman"/>
                </a:rPr>
                <a:t>Структура </a:t>
              </a:r>
              <a:endParaRPr lang="ru-RU" sz="1100">
                <a:effectLst/>
                <a:latin typeface="Calibri"/>
                <a:ea typeface="Calibri"/>
                <a:cs typeface="Times New Roman"/>
              </a:endParaRPr>
            </a:p>
            <a:p>
              <a:pPr algn="ctr">
                <a:lnSpc>
                  <a:spcPct val="115000"/>
                </a:lnSpc>
                <a:spcAft>
                  <a:spcPts val="0"/>
                </a:spcAft>
              </a:pPr>
              <a:r>
                <a:rPr lang="ru-RU" sz="1100">
                  <a:effectLst/>
                  <a:latin typeface="Times New Roman"/>
                  <a:ea typeface="Calibri"/>
                  <a:cs typeface="Times New Roman"/>
                </a:rPr>
                <a:t>исполнителей</a:t>
              </a:r>
              <a:endParaRPr lang="ru-RU" sz="1100">
                <a:effectLst/>
                <a:latin typeface="Calibri"/>
                <a:ea typeface="Calibri"/>
                <a:cs typeface="Times New Roman"/>
              </a:endParaRPr>
            </a:p>
          </p:txBody>
        </p:sp>
        <p:sp>
          <p:nvSpPr>
            <p:cNvPr id="11" name="Rectangle 132"/>
            <p:cNvSpPr>
              <a:spLocks noChangeArrowheads="1"/>
            </p:cNvSpPr>
            <p:nvPr/>
          </p:nvSpPr>
          <p:spPr bwMode="auto">
            <a:xfrm>
              <a:off x="12243" y="15035"/>
              <a:ext cx="3676" cy="28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1100" b="1">
                  <a:effectLst/>
                  <a:latin typeface="Times New Roman"/>
                  <a:ea typeface="Calibri"/>
                  <a:cs typeface="Times New Roman"/>
                </a:rPr>
                <a:t>...</a:t>
              </a:r>
              <a:endParaRPr lang="ru-RU" sz="1100">
                <a:effectLst/>
                <a:latin typeface="Calibri"/>
                <a:ea typeface="Calibri"/>
                <a:cs typeface="Times New Roman"/>
              </a:endParaRPr>
            </a:p>
          </p:txBody>
        </p:sp>
        <p:sp>
          <p:nvSpPr>
            <p:cNvPr id="12" name="Rectangle 133"/>
            <p:cNvSpPr>
              <a:spLocks noChangeArrowheads="1"/>
            </p:cNvSpPr>
            <p:nvPr/>
          </p:nvSpPr>
          <p:spPr bwMode="auto">
            <a:xfrm>
              <a:off x="8978" y="15031"/>
              <a:ext cx="4084" cy="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800" b="1">
                  <a:effectLst/>
                  <a:latin typeface="Times New Roman"/>
                  <a:ea typeface="Calibri"/>
                  <a:cs typeface="Times New Roman"/>
                </a:rPr>
                <a:t>Оборудование</a:t>
              </a:r>
              <a:endParaRPr lang="ru-RU" sz="1100">
                <a:effectLst/>
                <a:latin typeface="Calibri"/>
                <a:ea typeface="Calibri"/>
                <a:cs typeface="Times New Roman"/>
              </a:endParaRPr>
            </a:p>
          </p:txBody>
        </p:sp>
        <p:sp>
          <p:nvSpPr>
            <p:cNvPr id="13" name="Rectangle 134"/>
            <p:cNvSpPr>
              <a:spLocks noChangeArrowheads="1"/>
            </p:cNvSpPr>
            <p:nvPr/>
          </p:nvSpPr>
          <p:spPr bwMode="auto">
            <a:xfrm>
              <a:off x="5305" y="15031"/>
              <a:ext cx="3676" cy="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800" b="1">
                  <a:effectLst/>
                  <a:latin typeface="Times New Roman"/>
                  <a:ea typeface="Calibri"/>
                  <a:cs typeface="Times New Roman"/>
                </a:rPr>
                <a:t>Материалы</a:t>
              </a:r>
              <a:endParaRPr lang="ru-RU" sz="1100">
                <a:effectLst/>
                <a:latin typeface="Calibri"/>
                <a:ea typeface="Calibri"/>
                <a:cs typeface="Times New Roman"/>
              </a:endParaRPr>
            </a:p>
          </p:txBody>
        </p:sp>
        <p:sp>
          <p:nvSpPr>
            <p:cNvPr id="14" name="Rectangle 135"/>
            <p:cNvSpPr>
              <a:spLocks noChangeArrowheads="1"/>
            </p:cNvSpPr>
            <p:nvPr/>
          </p:nvSpPr>
          <p:spPr bwMode="auto">
            <a:xfrm>
              <a:off x="2041" y="15091"/>
              <a:ext cx="3675" cy="28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800" b="1">
                  <a:effectLst/>
                  <a:latin typeface="Times New Roman"/>
                  <a:ea typeface="Calibri"/>
                  <a:cs typeface="Times New Roman"/>
                </a:rPr>
                <a:t>Зарплата</a:t>
              </a:r>
              <a:endParaRPr lang="ru-RU" sz="1100">
                <a:effectLst/>
                <a:latin typeface="Calibri"/>
                <a:ea typeface="Calibri"/>
                <a:cs typeface="Times New Roman"/>
              </a:endParaRPr>
            </a:p>
          </p:txBody>
        </p:sp>
        <p:sp>
          <p:nvSpPr>
            <p:cNvPr id="15" name="Rectangle 136"/>
            <p:cNvSpPr>
              <a:spLocks noChangeArrowheads="1"/>
            </p:cNvSpPr>
            <p:nvPr/>
          </p:nvSpPr>
          <p:spPr bwMode="auto">
            <a:xfrm>
              <a:off x="4081" y="17339"/>
              <a:ext cx="10206" cy="23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12700" tIns="12700" rIns="12700" bIns="12700" anchor="t" anchorCtr="0" upright="1">
              <a:noAutofit/>
            </a:bodyPr>
            <a:lstStyle/>
            <a:p>
              <a:pPr algn="ctr">
                <a:lnSpc>
                  <a:spcPct val="115000"/>
                </a:lnSpc>
                <a:spcAft>
                  <a:spcPts val="1000"/>
                </a:spcAft>
              </a:pPr>
              <a:r>
                <a:rPr lang="ru-RU" sz="1100">
                  <a:effectLst/>
                  <a:latin typeface="Times New Roman"/>
                  <a:ea typeface="Calibri"/>
                  <a:cs typeface="Times New Roman"/>
                </a:rPr>
                <a:t>Структура сметной стоимости</a:t>
              </a:r>
              <a:endParaRPr lang="ru-RU" sz="1100">
                <a:effectLst/>
                <a:latin typeface="Calibri"/>
                <a:ea typeface="Calibri"/>
                <a:cs typeface="Times New Roman"/>
              </a:endParaRPr>
            </a:p>
          </p:txBody>
        </p:sp>
      </p:grpSp>
      <p:sp>
        <p:nvSpPr>
          <p:cNvPr id="43" name="Прямоугольник 42"/>
          <p:cNvSpPr/>
          <p:nvPr/>
        </p:nvSpPr>
        <p:spPr>
          <a:xfrm>
            <a:off x="1282898" y="6237312"/>
            <a:ext cx="6097413" cy="507831"/>
          </a:xfrm>
          <a:prstGeom prst="rect">
            <a:avLst/>
          </a:prstGeom>
        </p:spPr>
        <p:txBody>
          <a:bodyPr wrap="square">
            <a:spAutoFit/>
          </a:bodyPr>
          <a:lstStyle/>
          <a:p>
            <a:pPr indent="450215" algn="ctr">
              <a:lnSpc>
                <a:spcPct val="150000"/>
              </a:lnSpc>
              <a:spcAft>
                <a:spcPts val="0"/>
              </a:spcAft>
            </a:pPr>
            <a:r>
              <a:rPr lang="ru-RU" i="1" dirty="0">
                <a:solidFill>
                  <a:srgbClr val="000000"/>
                </a:solidFill>
                <a:latin typeface="Times New Roman"/>
                <a:ea typeface="Times New Roman"/>
                <a:cs typeface="Times New Roman"/>
              </a:rPr>
              <a:t>Рис.  </a:t>
            </a:r>
            <a:r>
              <a:rPr lang="ru-RU" i="1" dirty="0" smtClean="0">
                <a:solidFill>
                  <a:srgbClr val="000000"/>
                </a:solidFill>
                <a:latin typeface="Times New Roman"/>
                <a:ea typeface="Times New Roman"/>
                <a:cs typeface="Times New Roman"/>
              </a:rPr>
              <a:t> </a:t>
            </a:r>
            <a:r>
              <a:rPr lang="ru-RU" i="1" dirty="0">
                <a:solidFill>
                  <a:srgbClr val="000000"/>
                </a:solidFill>
                <a:latin typeface="Times New Roman"/>
                <a:ea typeface="Times New Roman"/>
                <a:cs typeface="Times New Roman"/>
              </a:rPr>
              <a:t>Куб контроля стоимости</a:t>
            </a:r>
            <a:endParaRPr lang="ru-RU" sz="1400" dirty="0">
              <a:ea typeface="Calibri"/>
              <a:cs typeface="Times New Roman"/>
            </a:endParaRPr>
          </a:p>
        </p:txBody>
      </p:sp>
    </p:spTree>
    <p:extLst>
      <p:ext uri="{BB962C8B-B14F-4D97-AF65-F5344CB8AC3E}">
        <p14:creationId xmlns:p14="http://schemas.microsoft.com/office/powerpoint/2010/main" val="39456385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620688"/>
            <a:ext cx="8208912" cy="5121274"/>
          </a:xfrm>
          <a:prstGeom prst="rect">
            <a:avLst/>
          </a:prstGeom>
        </p:spPr>
        <p:txBody>
          <a:bodyPr wrap="square">
            <a:spAutoFit/>
          </a:bodyPr>
          <a:lstStyle/>
          <a:p>
            <a:pPr indent="450215" algn="just">
              <a:lnSpc>
                <a:spcPct val="150000"/>
              </a:lnSpc>
              <a:spcAft>
                <a:spcPts val="0"/>
              </a:spcAft>
            </a:pPr>
            <a:r>
              <a:rPr lang="ru-RU" sz="2000" b="1" dirty="0">
                <a:solidFill>
                  <a:srgbClr val="000000"/>
                </a:solidFill>
                <a:latin typeface="Times New Roman"/>
                <a:ea typeface="Times New Roman"/>
                <a:cs typeface="Times New Roman"/>
              </a:rPr>
              <a:t>Значимыми качественными факторами, влияющими на моделирование дохо­дов проекта, могут быть</a:t>
            </a:r>
            <a:r>
              <a:rPr lang="ru-RU" sz="2000" b="1" dirty="0" smtClean="0">
                <a:solidFill>
                  <a:srgbClr val="000000"/>
                </a:solidFill>
                <a:latin typeface="Times New Roman"/>
                <a:ea typeface="Times New Roman"/>
                <a:cs typeface="Times New Roman"/>
              </a:rPr>
              <a:t>:</a:t>
            </a:r>
          </a:p>
          <a:p>
            <a:pPr indent="450215" algn="just">
              <a:lnSpc>
                <a:spcPct val="150000"/>
              </a:lnSpc>
              <a:spcAft>
                <a:spcPts val="0"/>
              </a:spcAft>
            </a:pPr>
            <a:endParaRPr lang="ru-RU" sz="2000" b="1"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неудовлетворенный спрос;</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избыточные ресурсы;</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инициатива предпринимателей;</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реакция на политическое давление;</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интересы кредиторов;</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масштаб проекта;</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структура издержек;</a:t>
            </a:r>
            <a:endParaRPr lang="ru-RU" sz="2000" dirty="0">
              <a:ea typeface="Calibri"/>
              <a:cs typeface="Times New Roman"/>
            </a:endParaRPr>
          </a:p>
          <a:p>
            <a:pPr marL="342900" lvl="0" indent="-342900" algn="just">
              <a:lnSpc>
                <a:spcPct val="150000"/>
              </a:lnSpc>
              <a:spcAft>
                <a:spcPts val="0"/>
              </a:spcAft>
              <a:buFont typeface="+mj-lt"/>
              <a:buAutoNum type="arabicPeriod"/>
            </a:pPr>
            <a:r>
              <a:rPr lang="ru-RU" sz="2000" dirty="0">
                <a:latin typeface="Times New Roman"/>
                <a:ea typeface="Times New Roman"/>
                <a:cs typeface="Times New Roman"/>
              </a:rPr>
              <a:t>риски проекта  и др. </a:t>
            </a:r>
            <a:endParaRPr lang="ru-RU" sz="2000" dirty="0">
              <a:ea typeface="Calibri"/>
              <a:cs typeface="Times New Roman"/>
            </a:endParaRPr>
          </a:p>
        </p:txBody>
      </p:sp>
    </p:spTree>
    <p:extLst>
      <p:ext uri="{BB962C8B-B14F-4D97-AF65-F5344CB8AC3E}">
        <p14:creationId xmlns:p14="http://schemas.microsoft.com/office/powerpoint/2010/main" val="3808662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260648"/>
            <a:ext cx="8208912" cy="6324808"/>
          </a:xfrm>
          <a:prstGeom prst="rect">
            <a:avLst/>
          </a:prstGeom>
        </p:spPr>
        <p:txBody>
          <a:bodyPr wrap="square">
            <a:spAutoFit/>
          </a:bodyPr>
          <a:lstStyle/>
          <a:p>
            <a:pPr indent="450215" algn="just">
              <a:lnSpc>
                <a:spcPct val="150000"/>
              </a:lnSpc>
              <a:spcAft>
                <a:spcPts val="0"/>
              </a:spcAft>
            </a:pPr>
            <a:r>
              <a:rPr lang="ru-RU" b="1" dirty="0">
                <a:solidFill>
                  <a:srgbClr val="000000"/>
                </a:solidFill>
                <a:latin typeface="Times New Roman"/>
                <a:ea typeface="Times New Roman"/>
                <a:cs typeface="Times New Roman"/>
              </a:rPr>
              <a:t>Количественный прогноз денежных потоков предполагает оценку следую­щих показателей эффективности инвестиционного проекта</a:t>
            </a:r>
            <a:r>
              <a:rPr lang="ru-RU" dirty="0" smtClean="0">
                <a:solidFill>
                  <a:srgbClr val="000000"/>
                </a:solidFill>
                <a:latin typeface="Times New Roman"/>
                <a:ea typeface="Times New Roman"/>
                <a:cs typeface="Times New Roman"/>
              </a:rPr>
              <a:t>:</a:t>
            </a:r>
          </a:p>
          <a:p>
            <a:pPr indent="450215" algn="just">
              <a:lnSpc>
                <a:spcPct val="150000"/>
              </a:lnSpc>
              <a:spcAft>
                <a:spcPts val="0"/>
              </a:spcAft>
            </a:pPr>
            <a:endParaRPr lang="ru-RU" dirty="0">
              <a:ea typeface="Calibri"/>
              <a:cs typeface="Times New Roman"/>
            </a:endParaRPr>
          </a:p>
          <a:p>
            <a:pPr marL="342900" lvl="0" indent="-342900" algn="just">
              <a:lnSpc>
                <a:spcPct val="150000"/>
              </a:lnSpc>
              <a:spcAft>
                <a:spcPts val="0"/>
              </a:spcAft>
              <a:buFont typeface="+mj-lt"/>
              <a:buAutoNum type="arabicPeriod"/>
            </a:pPr>
            <a:r>
              <a:rPr lang="ru-RU" dirty="0">
                <a:latin typeface="Times New Roman"/>
                <a:ea typeface="Times New Roman"/>
                <a:cs typeface="Times New Roman"/>
              </a:rPr>
              <a:t>показатели экономической эффективности, учитывающие затраты и резуль­таты, связанные с реализацией проекта, выходящие за пределы пря­мых финансовых интересов участников инвестиционного проекта и допус­кающие стоимостное измерение</a:t>
            </a:r>
            <a:r>
              <a:rPr lang="ru-RU" dirty="0" smtClean="0">
                <a:latin typeface="Times New Roman"/>
                <a:ea typeface="Times New Roman"/>
                <a:cs typeface="Times New Roman"/>
              </a:rPr>
              <a:t>;</a:t>
            </a:r>
          </a:p>
          <a:p>
            <a:pPr marL="342900" lvl="0" indent="-342900" algn="just">
              <a:lnSpc>
                <a:spcPct val="150000"/>
              </a:lnSpc>
              <a:spcAft>
                <a:spcPts val="0"/>
              </a:spcAft>
              <a:buFont typeface="+mj-lt"/>
              <a:buAutoNum type="arabicPeriod"/>
            </a:pPr>
            <a:endParaRPr lang="ru-RU" dirty="0">
              <a:ea typeface="Calibri"/>
              <a:cs typeface="Times New Roman"/>
            </a:endParaRPr>
          </a:p>
          <a:p>
            <a:pPr marL="342900" lvl="0" indent="-342900" algn="just">
              <a:lnSpc>
                <a:spcPct val="150000"/>
              </a:lnSpc>
              <a:spcAft>
                <a:spcPts val="0"/>
              </a:spcAft>
              <a:buFont typeface="+mj-lt"/>
              <a:buAutoNum type="arabicPeriod"/>
            </a:pPr>
            <a:r>
              <a:rPr lang="ru-RU" dirty="0">
                <a:latin typeface="Times New Roman"/>
                <a:ea typeface="Times New Roman"/>
                <a:cs typeface="Times New Roman"/>
              </a:rPr>
              <a:t>показатели коммерческой (финансовой) эффективности, учитывающие фи­нансовые последствия реализации проекта для его непосредственных участников</a:t>
            </a:r>
            <a:r>
              <a:rPr lang="ru-RU" dirty="0" smtClean="0">
                <a:latin typeface="Times New Roman"/>
                <a:ea typeface="Times New Roman"/>
                <a:cs typeface="Times New Roman"/>
              </a:rPr>
              <a:t>;</a:t>
            </a:r>
          </a:p>
          <a:p>
            <a:pPr marL="342900" lvl="0" indent="-342900" algn="just">
              <a:lnSpc>
                <a:spcPct val="150000"/>
              </a:lnSpc>
              <a:spcAft>
                <a:spcPts val="0"/>
              </a:spcAft>
              <a:buFont typeface="+mj-lt"/>
              <a:buAutoNum type="arabicPeriod"/>
            </a:pPr>
            <a:endParaRPr lang="ru-RU" dirty="0">
              <a:ea typeface="Calibri"/>
              <a:cs typeface="Times New Roman"/>
            </a:endParaRPr>
          </a:p>
          <a:p>
            <a:pPr marL="342900" lvl="0" indent="-342900" algn="just">
              <a:lnSpc>
                <a:spcPct val="150000"/>
              </a:lnSpc>
              <a:spcAft>
                <a:spcPts val="0"/>
              </a:spcAft>
              <a:buFont typeface="+mj-lt"/>
              <a:buAutoNum type="arabicPeriod"/>
            </a:pPr>
            <a:r>
              <a:rPr lang="ru-RU" dirty="0">
                <a:latin typeface="Times New Roman"/>
                <a:ea typeface="Times New Roman"/>
                <a:cs typeface="Times New Roman"/>
              </a:rPr>
              <a:t>показатели бюджетной эффективности, отражающие финансовые послед­ствия осуществления проекта для федерального, регионального или мест­ного бюджета.</a:t>
            </a:r>
            <a:endParaRPr lang="ru-RU" dirty="0">
              <a:ea typeface="Calibri"/>
              <a:cs typeface="Times New Roman"/>
            </a:endParaRPr>
          </a:p>
        </p:txBody>
      </p:sp>
    </p:spTree>
    <p:extLst>
      <p:ext uri="{BB962C8B-B14F-4D97-AF65-F5344CB8AC3E}">
        <p14:creationId xmlns:p14="http://schemas.microsoft.com/office/powerpoint/2010/main" val="96283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74638"/>
            <a:ext cx="8064896" cy="5458618"/>
          </a:xfrm>
        </p:spPr>
        <p:txBody>
          <a:bodyPr>
            <a:normAutofit/>
          </a:bodyPr>
          <a:lstStyle/>
          <a:p>
            <a:r>
              <a:rPr lang="ru-RU" sz="2700" b="1" dirty="0" smtClean="0">
                <a:latin typeface="Times New Roman" pitchFamily="18" charset="0"/>
                <a:cs typeface="Times New Roman" pitchFamily="18" charset="0"/>
              </a:rPr>
              <a:t>1. Процессы </a:t>
            </a:r>
            <a:r>
              <a:rPr lang="ru-RU" sz="2700" b="1" dirty="0">
                <a:latin typeface="Times New Roman" pitchFamily="18" charset="0"/>
                <a:cs typeface="Times New Roman" pitchFamily="18" charset="0"/>
              </a:rPr>
              <a:t>исполнения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координация людей и других ресурсов для выполнения плана.</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Регулярное </a:t>
            </a:r>
            <a:r>
              <a:rPr lang="ru-RU" sz="2700" dirty="0">
                <a:latin typeface="Times New Roman" pitchFamily="18" charset="0"/>
                <a:cs typeface="Times New Roman" pitchFamily="18" charset="0"/>
              </a:rPr>
              <a:t>измерение параметров проекта и идентификация возникающих отклонений далее также относится к процессам исполнения и именуется </a:t>
            </a:r>
            <a:r>
              <a:rPr lang="ru-RU" sz="2700" i="1" dirty="0">
                <a:latin typeface="Times New Roman" pitchFamily="18" charset="0"/>
                <a:cs typeface="Times New Roman" pitchFamily="18" charset="0"/>
              </a:rPr>
              <a:t>контролем исполнения</a:t>
            </a:r>
            <a:r>
              <a:rPr lang="ru-RU" sz="2700" dirty="0">
                <a:latin typeface="Times New Roman" pitchFamily="18" charset="0"/>
                <a:cs typeface="Times New Roman" pitchFamily="18" charset="0"/>
              </a:rPr>
              <a:t>. Контроль исполнения следует проводить по всем параметрам, входящим в план проекта. </a:t>
            </a:r>
            <a:br>
              <a:rPr lang="ru-RU" sz="27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1396960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820472" cy="6858000"/>
          </a:xfrm>
        </p:spPr>
        <p:txBody>
          <a:bodyPr>
            <a:normAutofit fontScale="90000"/>
          </a:bodyPr>
          <a:lstStyle/>
          <a:p>
            <a:pPr>
              <a:lnSpc>
                <a:spcPct val="80000"/>
              </a:lnSpc>
            </a:pP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К </a:t>
            </a:r>
            <a:r>
              <a:rPr lang="ru-RU" sz="2700" dirty="0">
                <a:latin typeface="Times New Roman" pitchFamily="18" charset="0"/>
                <a:cs typeface="Times New Roman" pitchFamily="18" charset="0"/>
              </a:rPr>
              <a:t>основным </a:t>
            </a:r>
            <a:r>
              <a:rPr lang="ru-RU" sz="2700" dirty="0" smtClean="0">
                <a:latin typeface="Times New Roman" pitchFamily="18" charset="0"/>
                <a:cs typeface="Times New Roman" pitchFamily="18" charset="0"/>
              </a:rPr>
              <a:t>процессам можно </a:t>
            </a:r>
            <a:r>
              <a:rPr lang="ru-RU" sz="2700" dirty="0">
                <a:latin typeface="Times New Roman" pitchFamily="18" charset="0"/>
                <a:cs typeface="Times New Roman" pitchFamily="18" charset="0"/>
              </a:rPr>
              <a:t>отнести сам процесс </a:t>
            </a:r>
            <a:r>
              <a:rPr lang="ru-RU" sz="2700" i="1" dirty="0">
                <a:latin typeface="Times New Roman" pitchFamily="18" charset="0"/>
                <a:cs typeface="Times New Roman" pitchFamily="18" charset="0"/>
              </a:rPr>
              <a:t>исполнения</a:t>
            </a:r>
            <a:r>
              <a:rPr lang="ru-RU" sz="2700" dirty="0">
                <a:latin typeface="Times New Roman" pitchFamily="18" charset="0"/>
                <a:cs typeface="Times New Roman" pitchFamily="18" charset="0"/>
              </a:rPr>
              <a:t> плана проекта.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Среди вспомогательных процессов отметим: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учет исполнения</a:t>
            </a:r>
            <a:r>
              <a:rPr lang="ru-RU" sz="2700" dirty="0">
                <a:latin typeface="Times New Roman" pitchFamily="18" charset="0"/>
                <a:cs typeface="Times New Roman" pitchFamily="18" charset="0"/>
              </a:rPr>
              <a:t> - подготовка и распределение необходимой для участников проекта информации с требуемой периодичностью;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подтверждение качества</a:t>
            </a:r>
            <a:r>
              <a:rPr lang="ru-RU" sz="2700" dirty="0">
                <a:latin typeface="Times New Roman" pitchFamily="18" charset="0"/>
                <a:cs typeface="Times New Roman" pitchFamily="18" charset="0"/>
              </a:rPr>
              <a:t> - регулярная оценка исполнения проекта с целью подтверждения соответствия принятым стандартам качества;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подготовка предложений </a:t>
            </a:r>
            <a:r>
              <a:rPr lang="ru-RU" sz="2700" dirty="0">
                <a:latin typeface="Times New Roman" pitchFamily="18" charset="0"/>
                <a:cs typeface="Times New Roman" pitchFamily="18" charset="0"/>
              </a:rPr>
              <a:t>-сбор рекомендаций, отзывов, предложений, заявок и т.д.;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smtClean="0">
                <a:latin typeface="Times New Roman" pitchFamily="18" charset="0"/>
                <a:cs typeface="Times New Roman" pitchFamily="18" charset="0"/>
              </a:rPr>
              <a:t>контроль </a:t>
            </a:r>
            <a:r>
              <a:rPr lang="ru-RU" sz="2700" i="1" dirty="0">
                <a:latin typeface="Times New Roman" pitchFamily="18" charset="0"/>
                <a:cs typeface="Times New Roman" pitchFamily="18" charset="0"/>
              </a:rPr>
              <a:t>контрактов</a:t>
            </a:r>
            <a:r>
              <a:rPr lang="ru-RU" sz="2700" dirty="0">
                <a:latin typeface="Times New Roman" pitchFamily="18" charset="0"/>
                <a:cs typeface="Times New Roman" pitchFamily="18" charset="0"/>
              </a:rPr>
              <a:t> - контроль исполнения контрактов поставщиками и подрядчиками;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развитие команды проекта</a:t>
            </a:r>
            <a:r>
              <a:rPr lang="ru-RU" sz="2700" dirty="0">
                <a:latin typeface="Times New Roman" pitchFamily="18" charset="0"/>
                <a:cs typeface="Times New Roman" pitchFamily="18" charset="0"/>
              </a:rPr>
              <a:t> - повышение квалификации участников команды проекта. </a:t>
            </a:r>
            <a:r>
              <a:rPr lang="ru-RU" dirty="0"/>
              <a:t/>
            </a:r>
            <a:br>
              <a:rPr lang="ru-RU" dirty="0"/>
            </a:br>
            <a:endParaRPr lang="ru-RU" dirty="0"/>
          </a:p>
        </p:txBody>
      </p:sp>
    </p:spTree>
    <p:extLst>
      <p:ext uri="{BB962C8B-B14F-4D97-AF65-F5344CB8AC3E}">
        <p14:creationId xmlns:p14="http://schemas.microsoft.com/office/powerpoint/2010/main" val="436622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8064896" cy="4608512"/>
          </a:xfrm>
        </p:spPr>
        <p:txBody>
          <a:bodyPr>
            <a:normAutofit/>
          </a:bodyPr>
          <a:lstStyle/>
          <a:p>
            <a:r>
              <a:rPr lang="ru-RU" sz="2400" b="1" dirty="0" smtClean="0">
                <a:latin typeface="Times New Roman" pitchFamily="18" charset="0"/>
                <a:cs typeface="Times New Roman" pitchFamily="18" charset="0"/>
              </a:rPr>
              <a:t>2. Процессы </a:t>
            </a:r>
            <a:r>
              <a:rPr lang="ru-RU" sz="2400" b="1" dirty="0">
                <a:latin typeface="Times New Roman" pitchFamily="18" charset="0"/>
                <a:cs typeface="Times New Roman" pitchFamily="18" charset="0"/>
              </a:rPr>
              <a:t>анализа </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определение соответствия плана и исполнения проекта поставленным целям и критериям успеха и принятие решений о необходимости применения корректирующих воздействий.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Процессы </a:t>
            </a:r>
            <a:r>
              <a:rPr lang="ru-RU" sz="2400" dirty="0">
                <a:latin typeface="Times New Roman" pitchFamily="18" charset="0"/>
                <a:cs typeface="Times New Roman" pitchFamily="18" charset="0"/>
              </a:rPr>
              <a:t>анализа включают как анализ плана, так и анализ исполнения проекта.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p>
        </p:txBody>
      </p:sp>
    </p:spTree>
    <p:extLst>
      <p:ext uri="{BB962C8B-B14F-4D97-AF65-F5344CB8AC3E}">
        <p14:creationId xmlns:p14="http://schemas.microsoft.com/office/powerpoint/2010/main" val="3110859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669360"/>
          </a:xfrm>
        </p:spPr>
        <p:txBody>
          <a:bodyPr>
            <a:noAutofit/>
          </a:bodyPr>
          <a:lstStyle/>
          <a:p>
            <a:pPr>
              <a:lnSpc>
                <a:spcPct val="90000"/>
              </a:lnSpc>
            </a:pPr>
            <a:r>
              <a:rPr lang="ru-RU" sz="2400" dirty="0">
                <a:latin typeface="Times New Roman" pitchFamily="18" charset="0"/>
                <a:cs typeface="Times New Roman" pitchFamily="18" charset="0"/>
              </a:rPr>
              <a:t>К </a:t>
            </a:r>
            <a:r>
              <a:rPr lang="ru-RU" sz="2400" b="1" dirty="0">
                <a:latin typeface="Times New Roman" pitchFamily="18" charset="0"/>
                <a:cs typeface="Times New Roman" pitchFamily="18" charset="0"/>
              </a:rPr>
              <a:t>основным</a:t>
            </a:r>
            <a:r>
              <a:rPr lang="ru-RU" sz="2400" dirty="0">
                <a:latin typeface="Times New Roman" pitchFamily="18" charset="0"/>
                <a:cs typeface="Times New Roman" pitchFamily="18" charset="0"/>
              </a:rPr>
              <a:t> относятся те процессы анализа, которые непосредственно связаны с целями проекта и показателями, характеризующими успешность исполнения проекта: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b="1" i="1" dirty="0">
                <a:latin typeface="Times New Roman" pitchFamily="18" charset="0"/>
                <a:cs typeface="Times New Roman" pitchFamily="18" charset="0"/>
              </a:rPr>
              <a:t>анализ сроков</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определение соответствия фактических и прогнозных сроков исполнения операций проекта директивным или запланированным;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b="1" i="1" dirty="0">
                <a:latin typeface="Times New Roman" pitchFamily="18" charset="0"/>
                <a:cs typeface="Times New Roman" pitchFamily="18" charset="0"/>
              </a:rPr>
              <a:t>анализ стоимости</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определение соответствия фактической и прогнозной стоимости операций и фаз проекта директивным или запланированным;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b="1" i="1" dirty="0">
                <a:latin typeface="Times New Roman" pitchFamily="18" charset="0"/>
                <a:cs typeface="Times New Roman" pitchFamily="18" charset="0"/>
              </a:rPr>
              <a:t>анализ качества</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мониторинг результатов с целью их проверки на соответствие принятым стандартам качества и определения путей устранения причин нежелательных результатов исполнения качества проекта;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b="1" i="1" dirty="0">
                <a:latin typeface="Times New Roman" pitchFamily="18" charset="0"/>
                <a:cs typeface="Times New Roman" pitchFamily="18" charset="0"/>
              </a:rPr>
              <a:t>подтверждение целей</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процесс формальной приемки результатов проекта его участниками (инвесторами, потребителями и т.д.).</a:t>
            </a:r>
            <a:endParaRPr lang="ru-RU" sz="2400" dirty="0"/>
          </a:p>
        </p:txBody>
      </p:sp>
    </p:spTree>
    <p:extLst>
      <p:ext uri="{BB962C8B-B14F-4D97-AF65-F5344CB8AC3E}">
        <p14:creationId xmlns:p14="http://schemas.microsoft.com/office/powerpoint/2010/main" val="4280099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6466730"/>
          </a:xfrm>
        </p:spPr>
        <p:txBody>
          <a:bodyPr>
            <a:normAutofit/>
          </a:bodyPr>
          <a:lstStyle/>
          <a:p>
            <a:r>
              <a:rPr lang="ru-RU" sz="2600" b="1" dirty="0">
                <a:latin typeface="Times New Roman" pitchFamily="18" charset="0"/>
                <a:cs typeface="Times New Roman" pitchFamily="18" charset="0"/>
              </a:rPr>
              <a:t>Вспомогательные</a:t>
            </a:r>
            <a:r>
              <a:rPr lang="ru-RU" sz="2600" dirty="0">
                <a:latin typeface="Times New Roman" pitchFamily="18" charset="0"/>
                <a:cs typeface="Times New Roman" pitchFamily="18" charset="0"/>
              </a:rPr>
              <a:t> процессы анализа связаны с анализом факторов, влияющих на цели и критерии успеха </a:t>
            </a:r>
            <a:r>
              <a:rPr lang="ru-RU" sz="2600" dirty="0" smtClean="0">
                <a:latin typeface="Times New Roman" pitchFamily="18" charset="0"/>
                <a:cs typeface="Times New Roman" pitchFamily="18" charset="0"/>
              </a:rPr>
              <a:t>проекта: </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b="1" i="1" dirty="0">
                <a:latin typeface="Times New Roman" pitchFamily="18" charset="0"/>
                <a:cs typeface="Times New Roman" pitchFamily="18" charset="0"/>
              </a:rPr>
              <a:t>оценку исполнения </a:t>
            </a:r>
            <a:r>
              <a:rPr lang="ru-RU" sz="2600" dirty="0">
                <a:latin typeface="Times New Roman" pitchFamily="18" charset="0"/>
                <a:cs typeface="Times New Roman" pitchFamily="18" charset="0"/>
              </a:rPr>
              <a:t>- анализ результатов работы и распределение проектной информации с целью снабжения участников проекта данными о том, как используются ресурсы для достижения целей проекта; </a:t>
            </a: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r>
              <a:rPr lang="ru-RU" sz="2600" dirty="0">
                <a:latin typeface="Times New Roman" pitchFamily="18" charset="0"/>
                <a:cs typeface="Times New Roman" pitchFamily="18" charset="0"/>
              </a:rPr>
              <a:t/>
            </a:r>
            <a:br>
              <a:rPr lang="ru-RU" sz="2600" dirty="0">
                <a:latin typeface="Times New Roman" pitchFamily="18" charset="0"/>
                <a:cs typeface="Times New Roman" pitchFamily="18" charset="0"/>
              </a:rPr>
            </a:br>
            <a:r>
              <a:rPr lang="ru-RU" sz="2600" b="1" i="1" dirty="0">
                <a:latin typeface="Times New Roman" pitchFamily="18" charset="0"/>
                <a:cs typeface="Times New Roman" pitchFamily="18" charset="0"/>
              </a:rPr>
              <a:t>анализ ресурсов</a:t>
            </a:r>
            <a:r>
              <a:rPr lang="ru-RU" sz="2600" b="1" dirty="0">
                <a:latin typeface="Times New Roman" pitchFamily="18" charset="0"/>
                <a:cs typeface="Times New Roman" pitchFamily="18" charset="0"/>
              </a:rPr>
              <a:t> </a:t>
            </a:r>
            <a:r>
              <a:rPr lang="ru-RU" sz="2600" dirty="0">
                <a:latin typeface="Times New Roman" pitchFamily="18" charset="0"/>
                <a:cs typeface="Times New Roman" pitchFamily="18" charset="0"/>
              </a:rPr>
              <a:t>- определение соответствия фактической и прогнозной загрузки и производительности ресурсов запланированным, а также анализ соответствия фактического расхода материалов плановым значениям. </a:t>
            </a:r>
            <a:r>
              <a:rPr lang="ru-RU" sz="2600" dirty="0"/>
              <a:t/>
            </a:r>
            <a:br>
              <a:rPr lang="ru-RU" sz="2600" dirty="0"/>
            </a:br>
            <a:endParaRPr lang="ru-RU" sz="2600" dirty="0"/>
          </a:p>
        </p:txBody>
      </p:sp>
    </p:spTree>
    <p:extLst>
      <p:ext uri="{BB962C8B-B14F-4D97-AF65-F5344CB8AC3E}">
        <p14:creationId xmlns:p14="http://schemas.microsoft.com/office/powerpoint/2010/main" val="836391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a:bodyPr>
          <a:lstStyle/>
          <a:p>
            <a:r>
              <a:rPr lang="ru-RU" sz="2700" b="1" dirty="0" smtClean="0">
                <a:latin typeface="Times New Roman" pitchFamily="18" charset="0"/>
                <a:cs typeface="Times New Roman" pitchFamily="18" charset="0"/>
              </a:rPr>
              <a:t>3</a:t>
            </a:r>
            <a:r>
              <a:rPr lang="ru-RU" sz="2700" b="1" dirty="0">
                <a:latin typeface="Times New Roman" pitchFamily="18" charset="0"/>
                <a:cs typeface="Times New Roman" pitchFamily="18" charset="0"/>
              </a:rPr>
              <a:t>. Процессы управления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определение необходимых корректирующих воздействий, их согласование, утверждение и применение</a:t>
            </a:r>
            <a:r>
              <a:rPr lang="ru-RU" sz="2700" i="1" dirty="0" smtClean="0">
                <a:latin typeface="Times New Roman" pitchFamily="18" charset="0"/>
                <a:cs typeface="Times New Roman" pitchFamily="18" charset="0"/>
              </a:rPr>
              <a:t>.</a:t>
            </a:r>
            <a:br>
              <a:rPr lang="ru-RU" sz="2700" i="1"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a:latin typeface="Times New Roman" pitchFamily="18" charset="0"/>
                <a:cs typeface="Times New Roman" pitchFamily="18" charset="0"/>
              </a:rPr>
              <a:t>Управление исполнением проекта </a:t>
            </a:r>
            <a:r>
              <a:rPr lang="ru-RU" sz="2700" dirty="0">
                <a:latin typeface="Times New Roman" pitchFamily="18" charset="0"/>
                <a:cs typeface="Times New Roman" pitchFamily="18" charset="0"/>
              </a:rPr>
              <a:t>- это определение и применение необходимых управляющих воздействий с целью успешной реализации проекта. Если </a:t>
            </a:r>
            <a:r>
              <a:rPr lang="ru-RU" sz="2700" dirty="0" smtClean="0">
                <a:latin typeface="Times New Roman" pitchFamily="18" charset="0"/>
                <a:cs typeface="Times New Roman" pitchFamily="18" charset="0"/>
              </a:rPr>
              <a:t>в </a:t>
            </a:r>
            <a:r>
              <a:rPr lang="ru-RU" sz="2700" dirty="0">
                <a:latin typeface="Times New Roman" pitchFamily="18" charset="0"/>
                <a:cs typeface="Times New Roman" pitchFamily="18" charset="0"/>
              </a:rPr>
              <a:t>процессе реализации возникли отклонения, анализ которых показал, что необходимо определение и применение корректирующих воздействий. В этом случае требуется найти оптимальные корректирующие воздействия, скорректировать план оставшихся работ и согласовать намеченные изменения со всеми участниками проекта. </a:t>
            </a:r>
            <a:r>
              <a:rPr lang="ru-RU" dirty="0"/>
              <a:t/>
            </a:r>
            <a:br>
              <a:rPr lang="ru-RU" dirty="0"/>
            </a:br>
            <a:endParaRPr lang="ru-RU" dirty="0"/>
          </a:p>
        </p:txBody>
      </p:sp>
    </p:spTree>
    <p:extLst>
      <p:ext uri="{BB962C8B-B14F-4D97-AF65-F5344CB8AC3E}">
        <p14:creationId xmlns:p14="http://schemas.microsoft.com/office/powerpoint/2010/main" val="3439659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3274" y="0"/>
            <a:ext cx="8928992" cy="6394722"/>
          </a:xfrm>
        </p:spPr>
        <p:txBody>
          <a:bodyPr>
            <a:normAutofit fontScale="90000"/>
          </a:bodyPr>
          <a:lstStyle/>
          <a:p>
            <a:r>
              <a:rPr lang="ru-RU" sz="2700" dirty="0">
                <a:latin typeface="Times New Roman" pitchFamily="18" charset="0"/>
                <a:cs typeface="Times New Roman" pitchFamily="18" charset="0"/>
              </a:rPr>
              <a:t>К </a:t>
            </a:r>
            <a:r>
              <a:rPr lang="ru-RU" sz="2700" b="1" dirty="0">
                <a:latin typeface="Times New Roman" pitchFamily="18" charset="0"/>
                <a:cs typeface="Times New Roman" pitchFamily="18" charset="0"/>
              </a:rPr>
              <a:t>основным процессам управления</a:t>
            </a:r>
            <a:r>
              <a:rPr lang="ru-RU" sz="2700" dirty="0">
                <a:latin typeface="Times New Roman" pitchFamily="18" charset="0"/>
                <a:cs typeface="Times New Roman" pitchFamily="18" charset="0"/>
              </a:rPr>
              <a:t>, встречающимся практически в каждом проекте, относятся: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общее управление изменениями</a:t>
            </a:r>
            <a:r>
              <a:rPr lang="ru-RU" sz="2700" dirty="0">
                <a:latin typeface="Times New Roman" pitchFamily="18" charset="0"/>
                <a:cs typeface="Times New Roman" pitchFamily="18" charset="0"/>
              </a:rPr>
              <a:t> - определение, согласование, утверждение и принятие к исполнению корректирующих воздействий и координация изменений по всему проекту</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управление ресурсами</a:t>
            </a:r>
            <a:r>
              <a:rPr lang="ru-RU" sz="2700" dirty="0">
                <a:latin typeface="Times New Roman" pitchFamily="18" charset="0"/>
                <a:cs typeface="Times New Roman" pitchFamily="18" charset="0"/>
              </a:rPr>
              <a:t> - внесение изменений в состав и назначения ресурсов на работы проекта;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управление целями</a:t>
            </a:r>
            <a:r>
              <a:rPr lang="ru-RU" sz="2700" dirty="0">
                <a:latin typeface="Times New Roman" pitchFamily="18" charset="0"/>
                <a:cs typeface="Times New Roman" pitchFamily="18" charset="0"/>
              </a:rPr>
              <a:t> - корректировка целей проекта по результатам процессов анализа;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управление качеством </a:t>
            </a:r>
            <a:r>
              <a:rPr lang="ru-RU" sz="2700" dirty="0">
                <a:latin typeface="Times New Roman" pitchFamily="18" charset="0"/>
                <a:cs typeface="Times New Roman" pitchFamily="18" charset="0"/>
              </a:rPr>
              <a:t>- разработка мероприятий по устранению причин неудовлетворительного исполнения. </a:t>
            </a:r>
            <a:r>
              <a:rPr lang="ru-RU" dirty="0"/>
              <a:t/>
            </a:r>
            <a:br>
              <a:rPr lang="ru-RU" dirty="0"/>
            </a:br>
            <a:endParaRPr lang="ru-RU" dirty="0"/>
          </a:p>
        </p:txBody>
      </p:sp>
    </p:spTree>
    <p:extLst>
      <p:ext uri="{BB962C8B-B14F-4D97-AF65-F5344CB8AC3E}">
        <p14:creationId xmlns:p14="http://schemas.microsoft.com/office/powerpoint/2010/main" val="41952805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237</TotalTime>
  <Words>855</Words>
  <Application>Microsoft Office PowerPoint</Application>
  <PresentationFormat>Экран (4:3)</PresentationFormat>
  <Paragraphs>116</Paragraphs>
  <Slides>23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Calibri</vt:lpstr>
      <vt:lpstr>Century Schoolbook</vt:lpstr>
      <vt:lpstr>Times New Roman</vt:lpstr>
      <vt:lpstr>Wingdings</vt:lpstr>
      <vt:lpstr>Wingdings 2</vt:lpstr>
      <vt:lpstr>Эркер</vt:lpstr>
      <vt:lpstr>Тема 8. Исполнение проекта  План:  1. Мониторинг исполнения проекта   2. Метод корректировки планов-графиков с учетом стоимостных пара­метров  </vt:lpstr>
      <vt:lpstr>1. Мониторинг исполнения проекта  Исполнение проекта - интегрированный процесс.   Действия (или их отсутствие) в одном направлении обычно влияют и на остальные направления. Такая взаимосвязь заставляет балансировать между задачами проекта - часто улучшение в одной области может быть достигнуто лишь за счет ухудшения в другой.   Разработка реагирования - определение необходимых действий для предупреждения рисков и реакции на угрожающие события.   </vt:lpstr>
      <vt:lpstr>1. Процессы исполнения - координация людей и других ресурсов для выполнения плана. Регулярное измерение параметров проекта и идентификация возникающих отклонений далее также относится к процессам исполнения и именуется контролем исполнения. Контроль исполнения следует проводить по всем параметрам, входящим в план проекта.   </vt:lpstr>
      <vt:lpstr>  К основным процессам можно отнести сам процесс исполнения плана проекта.   Среди вспомогательных процессов отметим:   учет исполнения - подготовка и распределение необходимой для участников проекта информации с требуемой периодичностью;   подтверждение качества - регулярная оценка исполнения проекта с целью подтверждения соответствия принятым стандартам качества;   подготовка предложений -сбор рекомендаций, отзывов, предложений, заявок и т.д.;   контроль контрактов - контроль исполнения контрактов поставщиками и подрядчиками;   развитие команды проекта - повышение квалификации участников команды проекта.  </vt:lpstr>
      <vt:lpstr>2. Процессы анализа - определение соответствия плана и исполнения проекта поставленным целям и критериям успеха и принятие решений о необходимости применения корректирующих воздействий.   Процессы анализа включают как анализ плана, так и анализ исполнения проекта.   </vt:lpstr>
      <vt:lpstr>К основным относятся те процессы анализа, которые непосредственно связаны с целями проекта и показателями, характеризующими успешность исполнения проекта:   анализ сроков - определение соответствия фактических и прогнозных сроков исполнения операций проекта директивным или запланированным;   анализ стоимости - определение соответствия фактической и прогнозной стоимости операций и фаз проекта директивным или запланированным;   анализ качества - мониторинг результатов с целью их проверки на соответствие принятым стандартам качества и определения путей устранения причин нежелательных результатов исполнения качества проекта;   подтверждение целей- процесс формальной приемки результатов проекта его участниками (инвесторами, потребителями и т.д.).</vt:lpstr>
      <vt:lpstr>Вспомогательные процессы анализа связаны с анализом факторов, влияющих на цели и критерии успеха проекта:   оценку исполнения - анализ результатов работы и распределение проектной информации с целью снабжения участников проекта данными о том, как используются ресурсы для достижения целей проекта;   анализ ресурсов - определение соответствия фактической и прогнозной загрузки и производительности ресурсов запланированным, а также анализ соответствия фактического расхода материалов плановым значениям.  </vt:lpstr>
      <vt:lpstr>3. Процессы управления - определение необходимых корректирующих воздействий, их согласование, утверждение и применение.  Управление исполнением проекта - это определение и применение необходимых управляющих воздействий с целью успешной реализации проекта. Если в процессе реализации возникли отклонения, анализ которых показал, что необходимо определение и применение корректирующих воздействий. В этом случае требуется найти оптимальные корректирующие воздействия, скорректировать план оставшихся работ и согласовать намеченные изменения со всеми участниками проекта.  </vt:lpstr>
      <vt:lpstr>К основным процессам управления, встречающимся практически в каждом проекте, относятся:   общее управление изменениями - определение, согласование, утверждение и принятие к исполнению корректирующих воздействий и координация изменений по всему проекту;   управление ресурсами - внесение изменений в состав и назначения ресурсов на работы проекта;   управление целями - корректировка целей проекта по результатам процессов анализа;   управление качеством - разработка мероприятий по устранению причин неудовлетворительного исполнения.  </vt:lpstr>
      <vt:lpstr>Среди вспомогательных процессов управления отметим:   управление рисками - реагирование на события и изменение рисков в процессе исполнения проекта;   управление контрактами - координация работы (суб)подрядчиков, корректировка контрактов, разрешение конфликтов.  </vt:lpstr>
      <vt:lpstr>Процессы фазы завершения проекта - формализация выполнения проекта и подведение его к упорядоченному финалу.   Закрытие контрактов - завершение и закрытие контрактов, включая разрешение всех возникших споров.   Административное завершение - подготовка, сбор и распределение информации, необходимой для формального завершения проекта.  </vt:lpstr>
      <vt:lpstr>2. Метод корректировки планов-графиков с учетом стоимостных пара­метров </vt:lpstr>
      <vt:lpstr>Для определения оптимального плана-графика реализации работ могут быть использованы методы математического моделирования, линейное, динамиче­ское и целочисленное программирование и другие.</vt:lpstr>
      <vt:lpstr>                2. В состав основных задач регулирования хода реализации проекта входят:   - контроль за фактическим выполнением работ,  -выявление и анализ возника­ющих отклонений от плановых заданий,   - корректирование и осуществление организационно-технологических, экономических и технических решений, обеспечивающих своевременное и эффективное достижение заданной цели проекта.   </vt:lpstr>
      <vt:lpstr>Презентация PowerPoint</vt:lpstr>
      <vt:lpstr>Презентация PowerPoint</vt:lpstr>
      <vt:lpstr>Презентация PowerPoint</vt:lpstr>
      <vt:lpstr>Презентация PowerPoint</vt:lpstr>
      <vt:lpstr>Презентация PowerPoint</vt:lpstr>
      <vt:lpstr>Для учета стоимости работ можно использовать двухмерную матрицу работ и расходов по статьям затрат, как показано в таблице.   Таблица -  Матрица учета стоимости работ</vt:lpstr>
      <vt:lpstr>Кроме данных о стоимости работ необходимо иметь информацию, какая ор­ганизация или определенное лицо выполняет ту или иную работу. Для этого требуется трехмерное представление элементов затрат, где третья размер­ность соответствует структуре исполнителей. Взаимосвязь структуры смет­ной стоимости (ССС), структуры работ (СР) и структуры исполнителей (СИ) представляет собой куб, используемый для контроля затрат (рис.).</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11. Исполнение проекта  План:  1. Общая характеристика проектных процессов  2. Мониторинг исполнения проекта  3. Стоимостной анализ организации проекта  4. Методы прогнозирования затрат  5. Учет неопределенности стоимостных оценок  6. Определение распределения вероятности плановых затрат на реализацию проекта  </dc:title>
  <dc:creator>Светлана Лёвушкина</dc:creator>
  <cp:lastModifiedBy>Светлана Лёвушкина</cp:lastModifiedBy>
  <cp:revision>33</cp:revision>
  <dcterms:created xsi:type="dcterms:W3CDTF">2016-03-16T10:27:07Z</dcterms:created>
  <dcterms:modified xsi:type="dcterms:W3CDTF">2022-04-07T12:43:32Z</dcterms:modified>
</cp:coreProperties>
</file>